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Lst>
  <p:sldSz cy="5143500" cx="9144000"/>
  <p:notesSz cx="6858000" cy="9144000"/>
  <p:embeddedFontLst>
    <p:embeddedFont>
      <p:font typeface="Anton"/>
      <p:regular r:id="rId49"/>
    </p:embeddedFont>
    <p:embeddedFont>
      <p:font typeface="Lato"/>
      <p:regular r:id="rId50"/>
      <p:bold r:id="rId51"/>
      <p:italic r:id="rId52"/>
      <p:boldItalic r:id="rId53"/>
    </p:embeddedFont>
    <p:embeddedFont>
      <p:font typeface="Helvetica Neue"/>
      <p:regular r:id="rId54"/>
      <p:bold r:id="rId55"/>
      <p:italic r:id="rId56"/>
      <p:boldItalic r:id="rId57"/>
    </p:embeddedFont>
    <p:embeddedFont>
      <p:font typeface="Helvetica Neue Light"/>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font" Target="fonts/Anton-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1" Type="http://schemas.openxmlformats.org/officeDocument/2006/relationships/font" Target="fonts/HelveticaNeueLight-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HelveticaNeueLight-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ato-bold.fntdata"/><Relationship Id="rId50" Type="http://schemas.openxmlformats.org/officeDocument/2006/relationships/font" Target="fonts/Lato-regular.fntdata"/><Relationship Id="rId53" Type="http://schemas.openxmlformats.org/officeDocument/2006/relationships/font" Target="fonts/Lato-boldItalic.fntdata"/><Relationship Id="rId52" Type="http://schemas.openxmlformats.org/officeDocument/2006/relationships/font" Target="fonts/Lato-italic.fntdata"/><Relationship Id="rId11" Type="http://schemas.openxmlformats.org/officeDocument/2006/relationships/slide" Target="slides/slide5.xml"/><Relationship Id="rId55" Type="http://schemas.openxmlformats.org/officeDocument/2006/relationships/font" Target="fonts/HelveticaNeue-bold.fntdata"/><Relationship Id="rId10" Type="http://schemas.openxmlformats.org/officeDocument/2006/relationships/slide" Target="slides/slide4.xml"/><Relationship Id="rId54" Type="http://schemas.openxmlformats.org/officeDocument/2006/relationships/font" Target="fonts/HelveticaNeue-regular.fntdata"/><Relationship Id="rId13" Type="http://schemas.openxmlformats.org/officeDocument/2006/relationships/slide" Target="slides/slide7.xml"/><Relationship Id="rId57" Type="http://schemas.openxmlformats.org/officeDocument/2006/relationships/font" Target="fonts/HelveticaNeue-boldItalic.fntdata"/><Relationship Id="rId12" Type="http://schemas.openxmlformats.org/officeDocument/2006/relationships/slide" Target="slides/slide6.xml"/><Relationship Id="rId56" Type="http://schemas.openxmlformats.org/officeDocument/2006/relationships/font" Target="fonts/HelveticaNeue-italic.fntdata"/><Relationship Id="rId15" Type="http://schemas.openxmlformats.org/officeDocument/2006/relationships/slide" Target="slides/slide9.xml"/><Relationship Id="rId59" Type="http://schemas.openxmlformats.org/officeDocument/2006/relationships/font" Target="fonts/HelveticaNeueLight-bold.fntdata"/><Relationship Id="rId14" Type="http://schemas.openxmlformats.org/officeDocument/2006/relationships/slide" Target="slides/slide8.xml"/><Relationship Id="rId58" Type="http://schemas.openxmlformats.org/officeDocument/2006/relationships/font" Target="fonts/HelveticaNeueLight-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f36eac9592_0_1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f36eac9592_0_1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f36eac9592_0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f36eac9592_0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f36eac9592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f36eac9592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f36eac9592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f36eac9592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f36eac9592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f36eac9592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faab2778a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faab2778a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f36eac9592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f36eac9592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f36eac9592_0_6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gf36eac9592_0_6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f36eac9592_0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f36eac9592_0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Helvetica Neue Light"/>
              <a:ea typeface="Helvetica Neue Light"/>
              <a:cs typeface="Helvetica Neue Light"/>
              <a:sym typeface="Helvetica Neue 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f36eac9592_0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f36eac9592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f36eac9592_0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f36eac9592_0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https://nodemailer.com/usage/using-gmail/</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f36eac9592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f36eac9592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f36eac9592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f36eac9592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f36eac9592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f36eac9592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f36eac9592_0_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f36eac9592_0_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f36eac9592_0_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f36eac9592_0_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f36eac9592_0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f36eac9592_0_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f36eac9592_0_7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gf36eac9592_0_7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f36eac9592_0_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f36eac9592_0_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Helvetica Neue Light"/>
              <a:ea typeface="Helvetica Neue Light"/>
              <a:cs typeface="Helvetica Neue Light"/>
              <a:sym typeface="Helvetica Neue Light"/>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f36eac9592_0_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f36eac9592_0_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f36eac9592_0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f36eac9592_0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f36eac9592_0_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f36eac9592_0_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f36eac9592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f36eac9592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f36eac9592_0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f36eac9592_0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f36eac9592_0_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f36eac9592_0_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f36eac9592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f36eac9592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faab2778a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faab2778a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f36eac9592_0_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f36eac9592_0_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f36eac9592_0_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f36eac9592_0_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f36eac9592_0_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f36eac9592_0_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f36eac9592_0_9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gf36eac9592_0_9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f36eac9592_0_9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f36eac9592_0_9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Helvetica Neue Light"/>
              <a:ea typeface="Helvetica Neue Light"/>
              <a:cs typeface="Helvetica Neue Light"/>
              <a:sym typeface="Helvetica Neue Light"/>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f36eac9592_0_1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f36eac9592_0_1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f36eac9592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f36eac9592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faa321bb9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faa321bb9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f36eac9592_0_1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f36eac9592_0_1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f36eac9592_0_1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f36eac9592_0_1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f36eac9592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f36eac9592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f36eac9592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f36eac9592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f36eac9592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f36eac9592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f36eac9592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f36eac9592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f36eac9592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f36eac9592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12.png"/><Relationship Id="rId6"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4.png"/><Relationship Id="rId5" Type="http://schemas.openxmlformats.org/officeDocument/2006/relationships/image" Target="../media/image12.png"/><Relationship Id="rId6"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26.png"/><Relationship Id="rId7"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hyperlink" Target="https://nodemailer.com/usage/using-gmail/" TargetMode="External"/><Relationship Id="rId4" Type="http://schemas.openxmlformats.org/officeDocument/2006/relationships/image" Target="../media/image1.png"/><Relationship Id="rId5" Type="http://schemas.openxmlformats.org/officeDocument/2006/relationships/image" Target="../media/image32.png"/><Relationship Id="rId6" Type="http://schemas.openxmlformats.org/officeDocument/2006/relationships/image" Target="../media/image12.png"/><Relationship Id="rId7" Type="http://schemas.openxmlformats.org/officeDocument/2006/relationships/image" Target="../media/image25.png"/><Relationship Id="rId8"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hyperlink" Target="https://security.google.com/settings/security/apppasswords" TargetMode="External"/><Relationship Id="rId4" Type="http://schemas.openxmlformats.org/officeDocument/2006/relationships/image" Target="../media/image1.png"/><Relationship Id="rId5" Type="http://schemas.openxmlformats.org/officeDocument/2006/relationships/image" Target="../media/image12.png"/><Relationship Id="rId6" Type="http://schemas.openxmlformats.org/officeDocument/2006/relationships/image" Target="../media/image25.png"/><Relationship Id="rId7" Type="http://schemas.openxmlformats.org/officeDocument/2006/relationships/image" Target="../media/image7.png"/><Relationship Id="rId8" Type="http://schemas.openxmlformats.org/officeDocument/2006/relationships/image" Target="../media/image4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25.png"/><Relationship Id="rId6"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33.png"/><Relationship Id="rId5" Type="http://schemas.openxmlformats.org/officeDocument/2006/relationships/image" Target="../media/image29.png"/><Relationship Id="rId6" Type="http://schemas.openxmlformats.org/officeDocument/2006/relationships/image" Target="../media/image12.png"/><Relationship Id="rId7" Type="http://schemas.openxmlformats.org/officeDocument/2006/relationships/image" Target="../media/image25.png"/><Relationship Id="rId8"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39.png"/><Relationship Id="rId5" Type="http://schemas.openxmlformats.org/officeDocument/2006/relationships/image" Target="../media/image12.png"/><Relationship Id="rId6" Type="http://schemas.openxmlformats.org/officeDocument/2006/relationships/image" Target="../media/image25.png"/><Relationship Id="rId7"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43.png"/><Relationship Id="rId4" Type="http://schemas.openxmlformats.org/officeDocument/2006/relationships/image" Target="../media/image28.png"/><Relationship Id="rId5" Type="http://schemas.openxmlformats.org/officeDocument/2006/relationships/image" Target="../media/image1.png"/><Relationship Id="rId6" Type="http://schemas.openxmlformats.org/officeDocument/2006/relationships/image" Target="../media/image12.png"/><Relationship Id="rId7" Type="http://schemas.openxmlformats.org/officeDocument/2006/relationships/image" Target="../media/image25.png"/><Relationship Id="rId8"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17.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17.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hyperlink" Target="https://www.twilio.com/" TargetMode="External"/><Relationship Id="rId4" Type="http://schemas.openxmlformats.org/officeDocument/2006/relationships/image" Target="../media/image1.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38.png"/><Relationship Id="rId4" Type="http://schemas.openxmlformats.org/officeDocument/2006/relationships/image" Target="../media/image41.png"/><Relationship Id="rId5" Type="http://schemas.openxmlformats.org/officeDocument/2006/relationships/hyperlink" Target="https://www.twilio.com/login" TargetMode="External"/><Relationship Id="rId6" Type="http://schemas.openxmlformats.org/officeDocument/2006/relationships/image" Target="../media/image1.png"/><Relationship Id="rId7" Type="http://schemas.openxmlformats.org/officeDocument/2006/relationships/image" Target="../media/image31.png"/><Relationship Id="rId8"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31.png"/><Relationship Id="rId5" Type="http://schemas.openxmlformats.org/officeDocument/2006/relationships/image" Target="../media/image7.png"/><Relationship Id="rId6" Type="http://schemas.openxmlformats.org/officeDocument/2006/relationships/image" Target="../media/image5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31.png"/><Relationship Id="rId5" Type="http://schemas.openxmlformats.org/officeDocument/2006/relationships/image" Target="../media/image7.png"/><Relationship Id="rId6" Type="http://schemas.openxmlformats.org/officeDocument/2006/relationships/image" Target="../media/image54.png"/><Relationship Id="rId7"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31.png"/><Relationship Id="rId5" Type="http://schemas.openxmlformats.org/officeDocument/2006/relationships/image" Target="../media/image7.png"/><Relationship Id="rId6" Type="http://schemas.openxmlformats.org/officeDocument/2006/relationships/image" Target="../media/image48.png"/><Relationship Id="rId7" Type="http://schemas.openxmlformats.org/officeDocument/2006/relationships/image" Target="../media/image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31.png"/><Relationship Id="rId5" Type="http://schemas.openxmlformats.org/officeDocument/2006/relationships/image" Target="../media/image7.png"/><Relationship Id="rId6" Type="http://schemas.openxmlformats.org/officeDocument/2006/relationships/image" Target="../media/image52.png"/><Relationship Id="rId7" Type="http://schemas.openxmlformats.org/officeDocument/2006/relationships/image" Target="../media/image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42.png"/><Relationship Id="rId5" Type="http://schemas.openxmlformats.org/officeDocument/2006/relationships/image" Target="../media/image31.png"/><Relationship Id="rId6" Type="http://schemas.openxmlformats.org/officeDocument/2006/relationships/image" Target="../media/image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44.jpg"/><Relationship Id="rId5" Type="http://schemas.openxmlformats.org/officeDocument/2006/relationships/image" Target="../media/image40.jpg"/><Relationship Id="rId6" Type="http://schemas.openxmlformats.org/officeDocument/2006/relationships/image" Target="../media/image31.png"/><Relationship Id="rId7"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17.png"/><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17.png"/><Relationship Id="rId4" Type="http://schemas.openxmlformats.org/officeDocument/2006/relationships/hyperlink" Target="https://www.twilio.com/" TargetMode="External"/><Relationship Id="rId5"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45.pn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45.png"/><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1.png"/><Relationship Id="rId9" Type="http://schemas.openxmlformats.org/officeDocument/2006/relationships/image" Target="../media/image7.png"/><Relationship Id="rId5" Type="http://schemas.openxmlformats.org/officeDocument/2006/relationships/hyperlink" Target="https://nodemailer.com" TargetMode="External"/><Relationship Id="rId6" Type="http://schemas.openxmlformats.org/officeDocument/2006/relationships/hyperlink" Target="https://ethereal.email/" TargetMode="External"/><Relationship Id="rId7" Type="http://schemas.openxmlformats.org/officeDocument/2006/relationships/image" Target="../media/image1.png"/><Relationship Id="rId8"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15.png"/><Relationship Id="rId5" Type="http://schemas.openxmlformats.org/officeDocument/2006/relationships/image" Target="../media/image1.png"/><Relationship Id="rId6" Type="http://schemas.openxmlformats.org/officeDocument/2006/relationships/image" Target="../media/image12.png"/><Relationship Id="rId7"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Google Shape;99;p25"/>
          <p:cNvSpPr txBox="1"/>
          <p:nvPr/>
        </p:nvSpPr>
        <p:spPr>
          <a:xfrm>
            <a:off x="560700" y="2096150"/>
            <a:ext cx="80226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solidFill>
                  <a:srgbClr val="121212"/>
                </a:solidFill>
                <a:latin typeface="Anton"/>
                <a:ea typeface="Anton"/>
                <a:cs typeface="Anton"/>
                <a:sym typeface="Anton"/>
              </a:rPr>
              <a:t>Envío de mensajes</a:t>
            </a:r>
            <a:r>
              <a:rPr i="1" lang="en" sz="3600">
                <a:solidFill>
                  <a:srgbClr val="121212"/>
                </a:solidFill>
                <a:latin typeface="Anton"/>
                <a:ea typeface="Anton"/>
                <a:cs typeface="Anton"/>
                <a:sym typeface="Anton"/>
              </a:rPr>
              <a:t> y Seguridad</a:t>
            </a:r>
            <a:endParaRPr i="1" sz="3600">
              <a:solidFill>
                <a:srgbClr val="121212"/>
              </a:solidFill>
              <a:latin typeface="Anton"/>
              <a:ea typeface="Anton"/>
              <a:cs typeface="Anton"/>
              <a:sym typeface="Anton"/>
            </a:endParaRPr>
          </a:p>
        </p:txBody>
      </p:sp>
      <p:sp>
        <p:nvSpPr>
          <p:cNvPr id="100" name="Google Shape;100;p25"/>
          <p:cNvSpPr txBox="1"/>
          <p:nvPr/>
        </p:nvSpPr>
        <p:spPr>
          <a:xfrm>
            <a:off x="2022750" y="16203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 sz="2000">
                <a:solidFill>
                  <a:srgbClr val="121212"/>
                </a:solidFill>
                <a:latin typeface="Helvetica Neue"/>
                <a:ea typeface="Helvetica Neue"/>
                <a:cs typeface="Helvetica Neue"/>
                <a:sym typeface="Helvetica Neue"/>
              </a:rPr>
              <a:t>     Clase 35. </a:t>
            </a:r>
            <a:r>
              <a:rPr lang="en" sz="2000">
                <a:solidFill>
                  <a:srgbClr val="121212"/>
                </a:solidFill>
                <a:latin typeface="Helvetica Neue Light"/>
                <a:ea typeface="Helvetica Neue Light"/>
                <a:cs typeface="Helvetica Neue Light"/>
                <a:sym typeface="Helvetica Neue Light"/>
              </a:rPr>
              <a:t> Programación Backend</a:t>
            </a:r>
            <a:endParaRPr>
              <a:solidFill>
                <a:srgbClr val="121212"/>
              </a:solidFill>
              <a:latin typeface="Helvetica Neue Light"/>
              <a:ea typeface="Helvetica Neue Light"/>
              <a:cs typeface="Helvetica Neue Light"/>
              <a:sym typeface="Helvetica Neue Light"/>
            </a:endParaRPr>
          </a:p>
        </p:txBody>
      </p:sp>
      <p:sp>
        <p:nvSpPr>
          <p:cNvPr id="101" name="Google Shape;101;p25"/>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4"/>
          <p:cNvSpPr txBox="1"/>
          <p:nvPr/>
        </p:nvSpPr>
        <p:spPr>
          <a:xfrm>
            <a:off x="329525" y="849075"/>
            <a:ext cx="8292000" cy="969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300"/>
              </a:spcBef>
              <a:spcAft>
                <a:spcPts val="1000"/>
              </a:spcAft>
              <a:buClr>
                <a:srgbClr val="3CEFAB"/>
              </a:buClr>
              <a:buSzPts val="1800"/>
              <a:buFont typeface="Helvetica Neue"/>
              <a:buAutoNum type="arabicPeriod" startAt="5"/>
            </a:pPr>
            <a:r>
              <a:rPr lang="en" sz="1800">
                <a:solidFill>
                  <a:schemeClr val="dk1"/>
                </a:solidFill>
                <a:highlight>
                  <a:schemeClr val="lt1"/>
                </a:highlight>
                <a:latin typeface="Helvetica Neue Light"/>
                <a:ea typeface="Helvetica Neue Light"/>
                <a:cs typeface="Helvetica Neue Light"/>
                <a:sym typeface="Helvetica Neue Light"/>
              </a:rPr>
              <a:t>Podremos ver en el mailbox entonces los mails que enviemos desde nuestra aplicación una vez que comencemos a usarlo.</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194" name="Google Shape;194;p34"/>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95" name="Google Shape;195;p34"/>
          <p:cNvPicPr preferRelativeResize="0"/>
          <p:nvPr/>
        </p:nvPicPr>
        <p:blipFill rotWithShape="1">
          <a:blip r:embed="rId4">
            <a:alphaModFix/>
          </a:blip>
          <a:srcRect b="0" l="0" r="0" t="9682"/>
          <a:stretch/>
        </p:blipFill>
        <p:spPr>
          <a:xfrm>
            <a:off x="1892750" y="2101525"/>
            <a:ext cx="5358500" cy="2572300"/>
          </a:xfrm>
          <a:prstGeom prst="rect">
            <a:avLst/>
          </a:prstGeom>
          <a:noFill/>
          <a:ln cap="flat" cmpd="sng" w="19050">
            <a:solidFill>
              <a:schemeClr val="dk2"/>
            </a:solidFill>
            <a:prstDash val="solid"/>
            <a:round/>
            <a:headEnd len="sm" w="sm" type="none"/>
            <a:tailEnd len="sm" w="sm" type="none"/>
          </a:ln>
        </p:spPr>
      </p:pic>
      <p:pic>
        <p:nvPicPr>
          <p:cNvPr id="196" name="Google Shape;196;p34"/>
          <p:cNvPicPr preferRelativeResize="0"/>
          <p:nvPr/>
        </p:nvPicPr>
        <p:blipFill>
          <a:blip r:embed="rId5">
            <a:alphaModFix/>
          </a:blip>
          <a:stretch>
            <a:fillRect/>
          </a:stretch>
        </p:blipFill>
        <p:spPr>
          <a:xfrm>
            <a:off x="169075" y="225986"/>
            <a:ext cx="918301" cy="459150"/>
          </a:xfrm>
          <a:prstGeom prst="rect">
            <a:avLst/>
          </a:prstGeom>
          <a:noFill/>
          <a:ln>
            <a:noFill/>
          </a:ln>
        </p:spPr>
      </p:pic>
      <p:sp>
        <p:nvSpPr>
          <p:cNvPr id="197" name="Google Shape;197;p34"/>
          <p:cNvSpPr txBox="1"/>
          <p:nvPr/>
        </p:nvSpPr>
        <p:spPr>
          <a:xfrm>
            <a:off x="1104300" y="9480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Comenzando con Nodemailer</a:t>
            </a:r>
            <a:endParaRPr i="1" sz="3600">
              <a:latin typeface="Anton"/>
              <a:ea typeface="Anton"/>
              <a:cs typeface="Anton"/>
              <a:sym typeface="Anton"/>
            </a:endParaRPr>
          </a:p>
        </p:txBody>
      </p:sp>
      <p:pic>
        <p:nvPicPr>
          <p:cNvPr id="198" name="Google Shape;198;p34"/>
          <p:cNvPicPr preferRelativeResize="0"/>
          <p:nvPr/>
        </p:nvPicPr>
        <p:blipFill rotWithShape="1">
          <a:blip r:embed="rId6">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5"/>
          <p:cNvSpPr txBox="1"/>
          <p:nvPr/>
        </p:nvSpPr>
        <p:spPr>
          <a:xfrm>
            <a:off x="329525" y="849075"/>
            <a:ext cx="8292000" cy="969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300"/>
              </a:spcBef>
              <a:spcAft>
                <a:spcPts val="1000"/>
              </a:spcAft>
              <a:buClr>
                <a:srgbClr val="3CEFAB"/>
              </a:buClr>
              <a:buSzPts val="1800"/>
              <a:buFont typeface="Helvetica Neue"/>
              <a:buAutoNum type="arabicPeriod"/>
            </a:pPr>
            <a:r>
              <a:rPr lang="en" sz="1800">
                <a:solidFill>
                  <a:schemeClr val="dk1"/>
                </a:solidFill>
                <a:highlight>
                  <a:schemeClr val="lt1"/>
                </a:highlight>
                <a:latin typeface="Helvetica Neue Light"/>
                <a:ea typeface="Helvetica Neue Light"/>
                <a:cs typeface="Helvetica Neue Light"/>
                <a:sym typeface="Helvetica Neue Light"/>
              </a:rPr>
              <a:t>Instalar el módulo de Nodemailer como dependencia de nuestro proyecto:</a:t>
            </a:r>
            <a:endParaRPr sz="1800">
              <a:solidFill>
                <a:schemeClr val="dk1"/>
              </a:solidFill>
              <a:highlight>
                <a:schemeClr val="lt1"/>
              </a:highlight>
              <a:latin typeface="Helvetica Neue Light"/>
              <a:ea typeface="Helvetica Neue Light"/>
              <a:cs typeface="Helvetica Neue Light"/>
              <a:sym typeface="Helvetica Neue Light"/>
            </a:endParaRPr>
          </a:p>
        </p:txBody>
      </p:sp>
      <p:sp>
        <p:nvSpPr>
          <p:cNvPr id="204" name="Google Shape;204;p35"/>
          <p:cNvSpPr txBox="1"/>
          <p:nvPr/>
        </p:nvSpPr>
        <p:spPr>
          <a:xfrm>
            <a:off x="930495" y="86175"/>
            <a:ext cx="76341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Configurar Nodemailer</a:t>
            </a:r>
            <a:endParaRPr i="1" sz="3600">
              <a:latin typeface="Anton"/>
              <a:ea typeface="Anton"/>
              <a:cs typeface="Anton"/>
              <a:sym typeface="Anton"/>
            </a:endParaRPr>
          </a:p>
        </p:txBody>
      </p:sp>
      <p:pic>
        <p:nvPicPr>
          <p:cNvPr id="205" name="Google Shape;205;p3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06" name="Google Shape;206;p35"/>
          <p:cNvPicPr preferRelativeResize="0"/>
          <p:nvPr/>
        </p:nvPicPr>
        <p:blipFill>
          <a:blip r:embed="rId4">
            <a:alphaModFix/>
          </a:blip>
          <a:stretch>
            <a:fillRect/>
          </a:stretch>
        </p:blipFill>
        <p:spPr>
          <a:xfrm>
            <a:off x="3132500" y="1590375"/>
            <a:ext cx="2686050" cy="295275"/>
          </a:xfrm>
          <a:prstGeom prst="rect">
            <a:avLst/>
          </a:prstGeom>
          <a:noFill/>
          <a:ln cap="flat" cmpd="sng" w="9525">
            <a:solidFill>
              <a:schemeClr val="dk2"/>
            </a:solidFill>
            <a:prstDash val="solid"/>
            <a:round/>
            <a:headEnd len="sm" w="sm" type="none"/>
            <a:tailEnd len="sm" w="sm" type="none"/>
          </a:ln>
        </p:spPr>
      </p:pic>
      <p:sp>
        <p:nvSpPr>
          <p:cNvPr id="207" name="Google Shape;207;p35"/>
          <p:cNvSpPr txBox="1"/>
          <p:nvPr/>
        </p:nvSpPr>
        <p:spPr>
          <a:xfrm>
            <a:off x="329525" y="1915875"/>
            <a:ext cx="8292000" cy="2814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300"/>
              </a:spcBef>
              <a:spcAft>
                <a:spcPts val="0"/>
              </a:spcAft>
              <a:buClr>
                <a:srgbClr val="3CEFAB"/>
              </a:buClr>
              <a:buSzPts val="1800"/>
              <a:buFont typeface="Helvetica Neue"/>
              <a:buAutoNum type="arabicPeriod" startAt="2"/>
            </a:pPr>
            <a:r>
              <a:rPr lang="en" sz="1800">
                <a:solidFill>
                  <a:schemeClr val="dk1"/>
                </a:solidFill>
                <a:highlight>
                  <a:schemeClr val="lt1"/>
                </a:highlight>
                <a:latin typeface="Helvetica Neue Light"/>
                <a:ea typeface="Helvetica Neue Light"/>
                <a:cs typeface="Helvetica Neue Light"/>
                <a:sym typeface="Helvetica Neue Light"/>
              </a:rPr>
              <a:t>Luego, configuramos los mails en el archivo index.js de nuestro proyecto con el código que vemos a continuación.</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1300"/>
              </a:spcBef>
              <a:spcAft>
                <a:spcPts val="1000"/>
              </a:spcAft>
              <a:buClr>
                <a:srgbClr val="3CEFAB"/>
              </a:buClr>
              <a:buSzPts val="1800"/>
              <a:buFont typeface="Helvetica Neue"/>
              <a:buAutoNum type="arabicPeriod" startAt="2"/>
            </a:pPr>
            <a:r>
              <a:rPr lang="en" sz="1800">
                <a:solidFill>
                  <a:schemeClr val="dk1"/>
                </a:solidFill>
                <a:highlight>
                  <a:schemeClr val="lt1"/>
                </a:highlight>
                <a:latin typeface="Helvetica Neue Light"/>
                <a:ea typeface="Helvetica Neue Light"/>
                <a:cs typeface="Helvetica Neue Light"/>
                <a:sym typeface="Helvetica Neue Light"/>
              </a:rPr>
              <a:t>Debemos configurar un transporte donde se indica el puerto, el host (Ethereal en este caso) y el objeto Auth.</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208" name="Google Shape;208;p35"/>
          <p:cNvPicPr preferRelativeResize="0"/>
          <p:nvPr/>
        </p:nvPicPr>
        <p:blipFill>
          <a:blip r:embed="rId5">
            <a:alphaModFix/>
          </a:blip>
          <a:stretch>
            <a:fillRect/>
          </a:stretch>
        </p:blipFill>
        <p:spPr>
          <a:xfrm>
            <a:off x="169075" y="225986"/>
            <a:ext cx="918301" cy="459150"/>
          </a:xfrm>
          <a:prstGeom prst="rect">
            <a:avLst/>
          </a:prstGeom>
          <a:noFill/>
          <a:ln>
            <a:noFill/>
          </a:ln>
        </p:spPr>
      </p:pic>
      <p:pic>
        <p:nvPicPr>
          <p:cNvPr id="209" name="Google Shape;209;p35"/>
          <p:cNvPicPr preferRelativeResize="0"/>
          <p:nvPr/>
        </p:nvPicPr>
        <p:blipFill rotWithShape="1">
          <a:blip r:embed="rId6">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6"/>
          <p:cNvSpPr txBox="1"/>
          <p:nvPr/>
        </p:nvSpPr>
        <p:spPr>
          <a:xfrm>
            <a:off x="329525" y="772875"/>
            <a:ext cx="8292000" cy="12177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300"/>
              </a:spcBef>
              <a:spcAft>
                <a:spcPts val="1000"/>
              </a:spcAft>
              <a:buNone/>
            </a:pPr>
            <a:r>
              <a:rPr lang="en" sz="1900">
                <a:solidFill>
                  <a:schemeClr val="dk1"/>
                </a:solidFill>
                <a:highlight>
                  <a:schemeClr val="lt1"/>
                </a:highlight>
                <a:latin typeface="Helvetica Neue Light"/>
                <a:ea typeface="Helvetica Neue Light"/>
                <a:cs typeface="Helvetica Neue Light"/>
                <a:sym typeface="Helvetica Neue Light"/>
              </a:rPr>
              <a:t>Los datos de user y pass del objeto auth del transporte, los obtenemos de la cuenta de Ethereal que nos creamos.</a:t>
            </a:r>
            <a:endParaRPr sz="1800">
              <a:solidFill>
                <a:schemeClr val="dk1"/>
              </a:solidFill>
              <a:highlight>
                <a:schemeClr val="lt1"/>
              </a:highlight>
              <a:latin typeface="Helvetica Neue Light"/>
              <a:ea typeface="Helvetica Neue Light"/>
              <a:cs typeface="Helvetica Neue Light"/>
              <a:sym typeface="Helvetica Neue Light"/>
            </a:endParaRPr>
          </a:p>
        </p:txBody>
      </p:sp>
      <p:sp>
        <p:nvSpPr>
          <p:cNvPr id="215" name="Google Shape;215;p36"/>
          <p:cNvSpPr txBox="1"/>
          <p:nvPr/>
        </p:nvSpPr>
        <p:spPr>
          <a:xfrm>
            <a:off x="1358790" y="861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Configurar Nodemailer</a:t>
            </a:r>
            <a:endParaRPr i="1" sz="3600">
              <a:latin typeface="Anton"/>
              <a:ea typeface="Anton"/>
              <a:cs typeface="Anton"/>
              <a:sym typeface="Anton"/>
            </a:endParaRPr>
          </a:p>
        </p:txBody>
      </p:sp>
      <p:pic>
        <p:nvPicPr>
          <p:cNvPr id="216" name="Google Shape;216;p36"/>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17" name="Google Shape;217;p36"/>
          <p:cNvPicPr preferRelativeResize="0"/>
          <p:nvPr/>
        </p:nvPicPr>
        <p:blipFill>
          <a:blip r:embed="rId4">
            <a:alphaModFix/>
          </a:blip>
          <a:stretch>
            <a:fillRect/>
          </a:stretch>
        </p:blipFill>
        <p:spPr>
          <a:xfrm>
            <a:off x="169075" y="225986"/>
            <a:ext cx="918301" cy="459150"/>
          </a:xfrm>
          <a:prstGeom prst="rect">
            <a:avLst/>
          </a:prstGeom>
          <a:noFill/>
          <a:ln>
            <a:noFill/>
          </a:ln>
        </p:spPr>
      </p:pic>
      <p:pic>
        <p:nvPicPr>
          <p:cNvPr id="218" name="Google Shape;218;p36"/>
          <p:cNvPicPr preferRelativeResize="0"/>
          <p:nvPr/>
        </p:nvPicPr>
        <p:blipFill rotWithShape="1">
          <a:blip r:embed="rId5">
            <a:alphaModFix/>
          </a:blip>
          <a:srcRect b="0" l="0" r="0" t="0"/>
          <a:stretch/>
        </p:blipFill>
        <p:spPr>
          <a:xfrm>
            <a:off x="7532150" y="26371"/>
            <a:ext cx="1634174" cy="639850"/>
          </a:xfrm>
          <a:prstGeom prst="rect">
            <a:avLst/>
          </a:prstGeom>
          <a:noFill/>
          <a:ln>
            <a:noFill/>
          </a:ln>
        </p:spPr>
      </p:pic>
      <p:sp>
        <p:nvSpPr>
          <p:cNvPr id="219" name="Google Shape;219;p36"/>
          <p:cNvSpPr txBox="1"/>
          <p:nvPr/>
        </p:nvSpPr>
        <p:spPr>
          <a:xfrm>
            <a:off x="920900" y="1865575"/>
            <a:ext cx="5686500" cy="2759100"/>
          </a:xfrm>
          <a:prstGeom prst="rect">
            <a:avLst/>
          </a:prstGeom>
          <a:solidFill>
            <a:srgbClr val="1E1E1E"/>
          </a:soli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C586C0"/>
                </a:solidFill>
                <a:highlight>
                  <a:srgbClr val="1E1E1E"/>
                </a:highlight>
                <a:latin typeface="Courier New"/>
                <a:ea typeface="Courier New"/>
                <a:cs typeface="Courier New"/>
                <a:sym typeface="Courier New"/>
              </a:rPr>
              <a:t>import</a:t>
            </a:r>
            <a:r>
              <a:rPr lang="en" sz="1050">
                <a:solidFill>
                  <a:srgbClr val="D4D4D4"/>
                </a:solidFill>
                <a:highlight>
                  <a:srgbClr val="1E1E1E"/>
                </a:highlight>
                <a:latin typeface="Courier New"/>
                <a:ea typeface="Courier New"/>
                <a:cs typeface="Courier New"/>
                <a:sym typeface="Courier New"/>
              </a:rPr>
              <a:t> { </a:t>
            </a:r>
            <a:r>
              <a:rPr lang="en" sz="1050">
                <a:solidFill>
                  <a:srgbClr val="9CDCFE"/>
                </a:solidFill>
                <a:highlight>
                  <a:srgbClr val="1E1E1E"/>
                </a:highlight>
                <a:latin typeface="Courier New"/>
                <a:ea typeface="Courier New"/>
                <a:cs typeface="Courier New"/>
                <a:sym typeface="Courier New"/>
              </a:rPr>
              <a:t>createTransport</a:t>
            </a:r>
            <a:r>
              <a:rPr lang="en" sz="1050">
                <a:solidFill>
                  <a:srgbClr val="D4D4D4"/>
                </a:solidFill>
                <a:highlight>
                  <a:srgbClr val="1E1E1E"/>
                </a:highlight>
                <a:latin typeface="Courier New"/>
                <a:ea typeface="Courier New"/>
                <a:cs typeface="Courier New"/>
                <a:sym typeface="Courier New"/>
              </a:rPr>
              <a:t> } </a:t>
            </a:r>
            <a:r>
              <a:rPr lang="en" sz="1050">
                <a:solidFill>
                  <a:srgbClr val="C586C0"/>
                </a:solidFill>
                <a:highlight>
                  <a:srgbClr val="1E1E1E"/>
                </a:highlight>
                <a:latin typeface="Courier New"/>
                <a:ea typeface="Courier New"/>
                <a:cs typeface="Courier New"/>
                <a:sym typeface="Courier New"/>
              </a:rPr>
              <a:t>from</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'nodemailer'</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569CD6"/>
                </a:solidFill>
                <a:highlight>
                  <a:srgbClr val="1E1E1E"/>
                </a:highlight>
                <a:latin typeface="Courier New"/>
                <a:ea typeface="Courier New"/>
                <a:cs typeface="Courier New"/>
                <a:sym typeface="Courier New"/>
              </a:rPr>
              <a:t>const</a:t>
            </a:r>
            <a:r>
              <a:rPr lang="en" sz="1050">
                <a:solidFill>
                  <a:srgbClr val="D4D4D4"/>
                </a:solidFill>
                <a:highlight>
                  <a:srgbClr val="1E1E1E"/>
                </a:highlight>
                <a:latin typeface="Courier New"/>
                <a:ea typeface="Courier New"/>
                <a:cs typeface="Courier New"/>
                <a:sym typeface="Courier New"/>
              </a:rPr>
              <a:t> </a:t>
            </a:r>
            <a:r>
              <a:rPr lang="en" sz="1050">
                <a:solidFill>
                  <a:srgbClr val="4FC1FF"/>
                </a:solidFill>
                <a:highlight>
                  <a:srgbClr val="1E1E1E"/>
                </a:highlight>
                <a:latin typeface="Courier New"/>
                <a:ea typeface="Courier New"/>
                <a:cs typeface="Courier New"/>
                <a:sym typeface="Courier New"/>
              </a:rPr>
              <a:t>TEST_MAIL</a:t>
            </a:r>
            <a:r>
              <a:rPr lang="en" sz="1050">
                <a:solidFill>
                  <a:srgbClr val="D4D4D4"/>
                </a:solidFill>
                <a:highlight>
                  <a:srgbClr val="1E1E1E"/>
                </a:highlight>
                <a:latin typeface="Courier New"/>
                <a:ea typeface="Courier New"/>
                <a:cs typeface="Courier New"/>
                <a:sym typeface="Courier New"/>
              </a:rPr>
              <a:t> = </a:t>
            </a:r>
            <a:r>
              <a:rPr lang="en" sz="1050">
                <a:solidFill>
                  <a:srgbClr val="CE9178"/>
                </a:solidFill>
                <a:highlight>
                  <a:srgbClr val="1E1E1E"/>
                </a:highlight>
                <a:latin typeface="Courier New"/>
                <a:ea typeface="Courier New"/>
                <a:cs typeface="Courier New"/>
                <a:sym typeface="Courier New"/>
              </a:rPr>
              <a:t>'xxxxxxxx@ethereal.email'</a:t>
            </a:r>
            <a:endParaRPr sz="105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569CD6"/>
                </a:solidFill>
                <a:highlight>
                  <a:srgbClr val="1E1E1E"/>
                </a:highlight>
                <a:latin typeface="Courier New"/>
                <a:ea typeface="Courier New"/>
                <a:cs typeface="Courier New"/>
                <a:sym typeface="Courier New"/>
              </a:rPr>
              <a:t>const</a:t>
            </a:r>
            <a:r>
              <a:rPr lang="en" sz="1050">
                <a:solidFill>
                  <a:srgbClr val="D4D4D4"/>
                </a:solidFill>
                <a:highlight>
                  <a:srgbClr val="1E1E1E"/>
                </a:highlight>
                <a:latin typeface="Courier New"/>
                <a:ea typeface="Courier New"/>
                <a:cs typeface="Courier New"/>
                <a:sym typeface="Courier New"/>
              </a:rPr>
              <a:t> </a:t>
            </a:r>
            <a:r>
              <a:rPr lang="en" sz="1050">
                <a:solidFill>
                  <a:srgbClr val="4FC1FF"/>
                </a:solidFill>
                <a:highlight>
                  <a:srgbClr val="1E1E1E"/>
                </a:highlight>
                <a:latin typeface="Courier New"/>
                <a:ea typeface="Courier New"/>
                <a:cs typeface="Courier New"/>
                <a:sym typeface="Courier New"/>
              </a:rPr>
              <a:t>transporter</a:t>
            </a:r>
            <a:r>
              <a:rPr lang="en" sz="1050">
                <a:solidFill>
                  <a:srgbClr val="D4D4D4"/>
                </a:solidFill>
                <a:highlight>
                  <a:srgbClr val="1E1E1E"/>
                </a:highlight>
                <a:latin typeface="Courier New"/>
                <a:ea typeface="Courier New"/>
                <a:cs typeface="Courier New"/>
                <a:sym typeface="Courier New"/>
              </a:rPr>
              <a:t> = </a:t>
            </a:r>
            <a:r>
              <a:rPr lang="en" sz="1050">
                <a:solidFill>
                  <a:srgbClr val="DCDCAA"/>
                </a:solidFill>
                <a:highlight>
                  <a:srgbClr val="1E1E1E"/>
                </a:highlight>
                <a:latin typeface="Courier New"/>
                <a:ea typeface="Courier New"/>
                <a:cs typeface="Courier New"/>
                <a:sym typeface="Courier New"/>
              </a:rPr>
              <a:t>createTransport</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host:</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'smtp.ethereal.email'</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port:</a:t>
            </a: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587</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auth:</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user:</a:t>
            </a:r>
            <a:r>
              <a:rPr lang="en" sz="1050">
                <a:solidFill>
                  <a:srgbClr val="D4D4D4"/>
                </a:solidFill>
                <a:highlight>
                  <a:srgbClr val="1E1E1E"/>
                </a:highlight>
                <a:latin typeface="Courier New"/>
                <a:ea typeface="Courier New"/>
                <a:cs typeface="Courier New"/>
                <a:sym typeface="Courier New"/>
              </a:rPr>
              <a:t> </a:t>
            </a:r>
            <a:r>
              <a:rPr lang="en" sz="1050">
                <a:solidFill>
                  <a:srgbClr val="4FC1FF"/>
                </a:solidFill>
                <a:highlight>
                  <a:srgbClr val="1E1E1E"/>
                </a:highlight>
                <a:latin typeface="Courier New"/>
                <a:ea typeface="Courier New"/>
                <a:cs typeface="Courier New"/>
                <a:sym typeface="Courier New"/>
              </a:rPr>
              <a:t>TEST_MAIL</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pass:</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'xxxxxxxx'</a:t>
            </a:r>
            <a:endParaRPr sz="105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7"/>
          <p:cNvSpPr txBox="1"/>
          <p:nvPr/>
        </p:nvSpPr>
        <p:spPr>
          <a:xfrm>
            <a:off x="329525" y="849075"/>
            <a:ext cx="8292000" cy="1217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300"/>
              </a:spcBef>
              <a:spcAft>
                <a:spcPts val="1000"/>
              </a:spcAft>
              <a:buClr>
                <a:srgbClr val="3CEFAB"/>
              </a:buClr>
              <a:buSzPts val="1800"/>
              <a:buFont typeface="Helvetica Neue Light"/>
              <a:buChar char="●"/>
            </a:pPr>
            <a:r>
              <a:rPr lang="en" sz="1800">
                <a:solidFill>
                  <a:schemeClr val="dk1"/>
                </a:solidFill>
                <a:highlight>
                  <a:schemeClr val="lt1"/>
                </a:highlight>
                <a:latin typeface="Helvetica Neue Light"/>
                <a:ea typeface="Helvetica Neue Light"/>
                <a:cs typeface="Helvetica Neue Light"/>
                <a:sym typeface="Helvetica Neue Light"/>
              </a:rPr>
              <a:t>Configuramos las opciones de mail donde indicamos quién lo envía, a qué direcciones, el asunto del mail y el cuerpo del mismo (puede ser texto plano o HTML).</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225" name="Google Shape;225;p37"/>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26" name="Google Shape;226;p37"/>
          <p:cNvPicPr preferRelativeResize="0"/>
          <p:nvPr/>
        </p:nvPicPr>
        <p:blipFill>
          <a:blip r:embed="rId4">
            <a:alphaModFix/>
          </a:blip>
          <a:stretch>
            <a:fillRect/>
          </a:stretch>
        </p:blipFill>
        <p:spPr>
          <a:xfrm>
            <a:off x="169075" y="225986"/>
            <a:ext cx="918301" cy="459150"/>
          </a:xfrm>
          <a:prstGeom prst="rect">
            <a:avLst/>
          </a:prstGeom>
          <a:noFill/>
          <a:ln>
            <a:noFill/>
          </a:ln>
        </p:spPr>
      </p:pic>
      <p:sp>
        <p:nvSpPr>
          <p:cNvPr id="227" name="Google Shape;227;p37"/>
          <p:cNvSpPr txBox="1"/>
          <p:nvPr/>
        </p:nvSpPr>
        <p:spPr>
          <a:xfrm>
            <a:off x="1358790" y="861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Configurar Nodemailer</a:t>
            </a:r>
            <a:endParaRPr i="1" sz="3600">
              <a:latin typeface="Anton"/>
              <a:ea typeface="Anton"/>
              <a:cs typeface="Anton"/>
              <a:sym typeface="Anton"/>
            </a:endParaRPr>
          </a:p>
        </p:txBody>
      </p:sp>
      <p:pic>
        <p:nvPicPr>
          <p:cNvPr id="228" name="Google Shape;228;p37"/>
          <p:cNvPicPr preferRelativeResize="0"/>
          <p:nvPr/>
        </p:nvPicPr>
        <p:blipFill rotWithShape="1">
          <a:blip r:embed="rId5">
            <a:alphaModFix/>
          </a:blip>
          <a:srcRect b="0" l="0" r="0" t="0"/>
          <a:stretch/>
        </p:blipFill>
        <p:spPr>
          <a:xfrm>
            <a:off x="7532150" y="26371"/>
            <a:ext cx="1634174" cy="639850"/>
          </a:xfrm>
          <a:prstGeom prst="rect">
            <a:avLst/>
          </a:prstGeom>
          <a:noFill/>
          <a:ln>
            <a:noFill/>
          </a:ln>
        </p:spPr>
      </p:pic>
      <p:sp>
        <p:nvSpPr>
          <p:cNvPr id="229" name="Google Shape;229;p37"/>
          <p:cNvSpPr txBox="1"/>
          <p:nvPr/>
        </p:nvSpPr>
        <p:spPr>
          <a:xfrm>
            <a:off x="840675" y="2278675"/>
            <a:ext cx="5686500" cy="1662300"/>
          </a:xfrm>
          <a:prstGeom prst="rect">
            <a:avLst/>
          </a:prstGeom>
          <a:solidFill>
            <a:srgbClr val="1E1E1E"/>
          </a:soli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569CD6"/>
                </a:solidFill>
                <a:highlight>
                  <a:srgbClr val="1E1E1E"/>
                </a:highlight>
                <a:latin typeface="Courier New"/>
                <a:ea typeface="Courier New"/>
                <a:cs typeface="Courier New"/>
                <a:sym typeface="Courier New"/>
              </a:rPr>
              <a:t>const</a:t>
            </a:r>
            <a:r>
              <a:rPr lang="en" sz="1050">
                <a:solidFill>
                  <a:srgbClr val="D4D4D4"/>
                </a:solidFill>
                <a:highlight>
                  <a:srgbClr val="1E1E1E"/>
                </a:highlight>
                <a:latin typeface="Courier New"/>
                <a:ea typeface="Courier New"/>
                <a:cs typeface="Courier New"/>
                <a:sym typeface="Courier New"/>
              </a:rPr>
              <a:t> </a:t>
            </a:r>
            <a:r>
              <a:rPr lang="en" sz="1050">
                <a:solidFill>
                  <a:srgbClr val="4FC1FF"/>
                </a:solidFill>
                <a:highlight>
                  <a:srgbClr val="1E1E1E"/>
                </a:highlight>
                <a:latin typeface="Courier New"/>
                <a:ea typeface="Courier New"/>
                <a:cs typeface="Courier New"/>
                <a:sym typeface="Courier New"/>
              </a:rPr>
              <a:t>mailOptions</a:t>
            </a:r>
            <a:r>
              <a:rPr lang="en" sz="1050">
                <a:solidFill>
                  <a:srgbClr val="D4D4D4"/>
                </a:solidFill>
                <a:highlight>
                  <a:srgbClr val="1E1E1E"/>
                </a:highlight>
                <a:latin typeface="Courier New"/>
                <a:ea typeface="Courier New"/>
                <a:cs typeface="Courier New"/>
                <a:sym typeface="Courier New"/>
              </a:rPr>
              <a:t> =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from:</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'Servidor Node.js'</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to:</a:t>
            </a:r>
            <a:r>
              <a:rPr lang="en" sz="1050">
                <a:solidFill>
                  <a:srgbClr val="D4D4D4"/>
                </a:solidFill>
                <a:highlight>
                  <a:srgbClr val="1E1E1E"/>
                </a:highlight>
                <a:latin typeface="Courier New"/>
                <a:ea typeface="Courier New"/>
                <a:cs typeface="Courier New"/>
                <a:sym typeface="Courier New"/>
              </a:rPr>
              <a:t> </a:t>
            </a:r>
            <a:r>
              <a:rPr lang="en" sz="1050">
                <a:solidFill>
                  <a:srgbClr val="4FC1FF"/>
                </a:solidFill>
                <a:highlight>
                  <a:srgbClr val="1E1E1E"/>
                </a:highlight>
                <a:latin typeface="Courier New"/>
                <a:ea typeface="Courier New"/>
                <a:cs typeface="Courier New"/>
                <a:sym typeface="Courier New"/>
              </a:rPr>
              <a:t>TEST_MAIL</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subject:</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'Mail de prueba desde Node.js'</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html:</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'&lt;h1 style="color: blue;"&gt;Contenido de prueba desde &lt;span style="color: green;"&gt;Node.js con Nodemailer&lt;/span&gt;&lt;/h1&gt;'</a:t>
            </a:r>
            <a:endParaRPr sz="105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8"/>
          <p:cNvSpPr txBox="1"/>
          <p:nvPr/>
        </p:nvSpPr>
        <p:spPr>
          <a:xfrm>
            <a:off x="329525" y="849075"/>
            <a:ext cx="8292000" cy="1217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300"/>
              </a:spcBef>
              <a:spcAft>
                <a:spcPts val="1000"/>
              </a:spcAft>
              <a:buClr>
                <a:srgbClr val="3CEFAB"/>
              </a:buClr>
              <a:buSzPts val="1800"/>
              <a:buFont typeface="Helvetica Neue Light"/>
              <a:buChar char="●"/>
            </a:pPr>
            <a:r>
              <a:rPr lang="en" sz="1800">
                <a:solidFill>
                  <a:schemeClr val="dk1"/>
                </a:solidFill>
                <a:highlight>
                  <a:schemeClr val="lt1"/>
                </a:highlight>
                <a:latin typeface="Helvetica Neue Light"/>
                <a:ea typeface="Helvetica Neue Light"/>
                <a:cs typeface="Helvetica Neue Light"/>
                <a:sym typeface="Helvetica Neue Light"/>
              </a:rPr>
              <a:t>Para enviar finalmente el mail, utilizamos el método </a:t>
            </a:r>
            <a:r>
              <a:rPr i="1" lang="en" sz="1800">
                <a:solidFill>
                  <a:schemeClr val="dk1"/>
                </a:solidFill>
                <a:highlight>
                  <a:schemeClr val="lt1"/>
                </a:highlight>
                <a:latin typeface="Helvetica Neue Light"/>
                <a:ea typeface="Helvetica Neue Light"/>
                <a:cs typeface="Helvetica Neue Light"/>
                <a:sym typeface="Helvetica Neue Light"/>
              </a:rPr>
              <a:t>sendMail</a:t>
            </a:r>
            <a:r>
              <a:rPr lang="en" sz="1800">
                <a:solidFill>
                  <a:schemeClr val="dk1"/>
                </a:solidFill>
                <a:highlight>
                  <a:schemeClr val="lt1"/>
                </a:highlight>
                <a:latin typeface="Helvetica Neue Light"/>
                <a:ea typeface="Helvetica Neue Light"/>
                <a:cs typeface="Helvetica Neue Light"/>
                <a:sym typeface="Helvetica Neue Light"/>
              </a:rPr>
              <a:t> del transporter con las opciones como argumento. Este método devuelve una promesa.</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235" name="Google Shape;235;p3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36" name="Google Shape;236;p38"/>
          <p:cNvPicPr preferRelativeResize="0"/>
          <p:nvPr/>
        </p:nvPicPr>
        <p:blipFill>
          <a:blip r:embed="rId4">
            <a:alphaModFix/>
          </a:blip>
          <a:stretch>
            <a:fillRect/>
          </a:stretch>
        </p:blipFill>
        <p:spPr>
          <a:xfrm>
            <a:off x="169075" y="225986"/>
            <a:ext cx="918301" cy="459150"/>
          </a:xfrm>
          <a:prstGeom prst="rect">
            <a:avLst/>
          </a:prstGeom>
          <a:noFill/>
          <a:ln>
            <a:noFill/>
          </a:ln>
        </p:spPr>
      </p:pic>
      <p:sp>
        <p:nvSpPr>
          <p:cNvPr id="237" name="Google Shape;237;p38"/>
          <p:cNvSpPr txBox="1"/>
          <p:nvPr/>
        </p:nvSpPr>
        <p:spPr>
          <a:xfrm>
            <a:off x="1358790" y="861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Configurar Nodemailer</a:t>
            </a:r>
            <a:endParaRPr i="1" sz="3600">
              <a:latin typeface="Anton"/>
              <a:ea typeface="Anton"/>
              <a:cs typeface="Anton"/>
              <a:sym typeface="Anton"/>
            </a:endParaRPr>
          </a:p>
        </p:txBody>
      </p:sp>
      <p:pic>
        <p:nvPicPr>
          <p:cNvPr id="238" name="Google Shape;238;p38"/>
          <p:cNvPicPr preferRelativeResize="0"/>
          <p:nvPr/>
        </p:nvPicPr>
        <p:blipFill rotWithShape="1">
          <a:blip r:embed="rId5">
            <a:alphaModFix/>
          </a:blip>
          <a:srcRect b="0" l="0" r="0" t="0"/>
          <a:stretch/>
        </p:blipFill>
        <p:spPr>
          <a:xfrm>
            <a:off x="7532150" y="26371"/>
            <a:ext cx="1634174" cy="639850"/>
          </a:xfrm>
          <a:prstGeom prst="rect">
            <a:avLst/>
          </a:prstGeom>
          <a:noFill/>
          <a:ln>
            <a:noFill/>
          </a:ln>
        </p:spPr>
      </p:pic>
      <p:sp>
        <p:nvSpPr>
          <p:cNvPr id="239" name="Google Shape;239;p38"/>
          <p:cNvSpPr txBox="1"/>
          <p:nvPr/>
        </p:nvSpPr>
        <p:spPr>
          <a:xfrm>
            <a:off x="840675" y="2050075"/>
            <a:ext cx="5686500" cy="1443000"/>
          </a:xfrm>
          <a:prstGeom prst="rect">
            <a:avLst/>
          </a:prstGeom>
          <a:solidFill>
            <a:srgbClr val="1E1E1E"/>
          </a:soli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C586C0"/>
                </a:solidFill>
                <a:highlight>
                  <a:srgbClr val="1E1E1E"/>
                </a:highlight>
                <a:latin typeface="Courier New"/>
                <a:ea typeface="Courier New"/>
                <a:cs typeface="Courier New"/>
                <a:sym typeface="Courier New"/>
              </a:rPr>
              <a:t>try</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569CD6"/>
                </a:solidFill>
                <a:highlight>
                  <a:srgbClr val="1E1E1E"/>
                </a:highlight>
                <a:latin typeface="Courier New"/>
                <a:ea typeface="Courier New"/>
                <a:cs typeface="Courier New"/>
                <a:sym typeface="Courier New"/>
              </a:rPr>
              <a:t>const</a:t>
            </a:r>
            <a:r>
              <a:rPr lang="en" sz="1050">
                <a:solidFill>
                  <a:srgbClr val="D4D4D4"/>
                </a:solidFill>
                <a:highlight>
                  <a:srgbClr val="1E1E1E"/>
                </a:highlight>
                <a:latin typeface="Courier New"/>
                <a:ea typeface="Courier New"/>
                <a:cs typeface="Courier New"/>
                <a:sym typeface="Courier New"/>
              </a:rPr>
              <a:t> </a:t>
            </a:r>
            <a:r>
              <a:rPr lang="en" sz="1050">
                <a:solidFill>
                  <a:srgbClr val="4FC1FF"/>
                </a:solidFill>
                <a:highlight>
                  <a:srgbClr val="1E1E1E"/>
                </a:highlight>
                <a:latin typeface="Courier New"/>
                <a:ea typeface="Courier New"/>
                <a:cs typeface="Courier New"/>
                <a:sym typeface="Courier New"/>
              </a:rPr>
              <a:t>info</a:t>
            </a:r>
            <a:r>
              <a:rPr lang="en" sz="1050">
                <a:solidFill>
                  <a:srgbClr val="D4D4D4"/>
                </a:solidFill>
                <a:highlight>
                  <a:srgbClr val="1E1E1E"/>
                </a:highlight>
                <a:latin typeface="Courier New"/>
                <a:ea typeface="Courier New"/>
                <a:cs typeface="Courier New"/>
                <a:sym typeface="Courier New"/>
              </a:rPr>
              <a:t> = </a:t>
            </a:r>
            <a:r>
              <a:rPr lang="en" sz="1050">
                <a:solidFill>
                  <a:srgbClr val="C586C0"/>
                </a:solidFill>
                <a:highlight>
                  <a:srgbClr val="1E1E1E"/>
                </a:highlight>
                <a:latin typeface="Courier New"/>
                <a:ea typeface="Courier New"/>
                <a:cs typeface="Courier New"/>
                <a:sym typeface="Courier New"/>
              </a:rPr>
              <a:t>await</a:t>
            </a: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transporter</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sendMail</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mailOptions</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console</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log</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info</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C586C0"/>
                </a:solidFill>
                <a:highlight>
                  <a:srgbClr val="1E1E1E"/>
                </a:highlight>
                <a:latin typeface="Courier New"/>
                <a:ea typeface="Courier New"/>
                <a:cs typeface="Courier New"/>
                <a:sym typeface="Courier New"/>
              </a:rPr>
              <a:t>catch</a:t>
            </a: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err</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console</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log</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err</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9"/>
          <p:cNvSpPr txBox="1"/>
          <p:nvPr/>
        </p:nvSpPr>
        <p:spPr>
          <a:xfrm>
            <a:off x="329525" y="849075"/>
            <a:ext cx="8292000" cy="1217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300"/>
              </a:spcBef>
              <a:spcAft>
                <a:spcPts val="1000"/>
              </a:spcAft>
              <a:buClr>
                <a:srgbClr val="3CEFAB"/>
              </a:buClr>
              <a:buSzPts val="1800"/>
              <a:buFont typeface="Helvetica Neue Light"/>
              <a:buChar char="●"/>
            </a:pPr>
            <a:r>
              <a:rPr lang="en" sz="1800">
                <a:solidFill>
                  <a:schemeClr val="dk1"/>
                </a:solidFill>
                <a:highlight>
                  <a:schemeClr val="lt1"/>
                </a:highlight>
                <a:latin typeface="Helvetica Neue Light"/>
                <a:ea typeface="Helvetica Neue Light"/>
                <a:cs typeface="Helvetica Neue Light"/>
                <a:sym typeface="Helvetica Neue Light"/>
              </a:rPr>
              <a:t>Si ejecutamos el código anterior, y volvemos al mailbox de Ethereal, podemos ver el mail de ejemplo enviado.</a:t>
            </a:r>
            <a:endParaRPr sz="1800">
              <a:solidFill>
                <a:schemeClr val="dk1"/>
              </a:solidFill>
              <a:highlight>
                <a:schemeClr val="lt1"/>
              </a:highlight>
              <a:latin typeface="Helvetica Neue Light"/>
              <a:ea typeface="Helvetica Neue Light"/>
              <a:cs typeface="Helvetica Neue Light"/>
              <a:sym typeface="Helvetica Neue Light"/>
            </a:endParaRPr>
          </a:p>
        </p:txBody>
      </p:sp>
      <p:grpSp>
        <p:nvGrpSpPr>
          <p:cNvPr id="245" name="Google Shape;245;p39"/>
          <p:cNvGrpSpPr/>
          <p:nvPr/>
        </p:nvGrpSpPr>
        <p:grpSpPr>
          <a:xfrm>
            <a:off x="417725" y="2154527"/>
            <a:ext cx="4529535" cy="2179223"/>
            <a:chOff x="189125" y="2230727"/>
            <a:chExt cx="4529535" cy="2179223"/>
          </a:xfrm>
        </p:grpSpPr>
        <p:pic>
          <p:nvPicPr>
            <p:cNvPr id="246" name="Google Shape;246;p39"/>
            <p:cNvPicPr preferRelativeResize="0"/>
            <p:nvPr/>
          </p:nvPicPr>
          <p:blipFill rotWithShape="1">
            <a:blip r:embed="rId3">
              <a:alphaModFix/>
            </a:blip>
            <a:srcRect b="0" l="0" r="0" t="9991"/>
            <a:stretch/>
          </p:blipFill>
          <p:spPr>
            <a:xfrm>
              <a:off x="189125" y="2230727"/>
              <a:ext cx="4529535" cy="2179223"/>
            </a:xfrm>
            <a:prstGeom prst="rect">
              <a:avLst/>
            </a:prstGeom>
            <a:noFill/>
            <a:ln cap="flat" cmpd="sng" w="19050">
              <a:solidFill>
                <a:schemeClr val="dk2"/>
              </a:solidFill>
              <a:prstDash val="solid"/>
              <a:round/>
              <a:headEnd len="sm" w="sm" type="none"/>
              <a:tailEnd len="sm" w="sm" type="none"/>
            </a:ln>
          </p:spPr>
        </p:pic>
        <p:sp>
          <p:nvSpPr>
            <p:cNvPr id="247" name="Google Shape;247;p39"/>
            <p:cNvSpPr/>
            <p:nvPr/>
          </p:nvSpPr>
          <p:spPr>
            <a:xfrm>
              <a:off x="496347" y="2657829"/>
              <a:ext cx="205200" cy="99000"/>
            </a:xfrm>
            <a:prstGeom prst="rightArrow">
              <a:avLst>
                <a:gd fmla="val 50000" name="adj1"/>
                <a:gd fmla="val 50000" name="adj2"/>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48" name="Google Shape;248;p39"/>
          <p:cNvPicPr preferRelativeResize="0"/>
          <p:nvPr/>
        </p:nvPicPr>
        <p:blipFill>
          <a:blip r:embed="rId4">
            <a:alphaModFix/>
          </a:blip>
          <a:stretch>
            <a:fillRect/>
          </a:stretch>
        </p:blipFill>
        <p:spPr>
          <a:xfrm>
            <a:off x="169075" y="225986"/>
            <a:ext cx="918301" cy="459150"/>
          </a:xfrm>
          <a:prstGeom prst="rect">
            <a:avLst/>
          </a:prstGeom>
          <a:noFill/>
          <a:ln>
            <a:noFill/>
          </a:ln>
        </p:spPr>
      </p:pic>
      <p:sp>
        <p:nvSpPr>
          <p:cNvPr id="249" name="Google Shape;249;p39"/>
          <p:cNvSpPr txBox="1"/>
          <p:nvPr/>
        </p:nvSpPr>
        <p:spPr>
          <a:xfrm>
            <a:off x="1358790" y="861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Configurar Nodemailer</a:t>
            </a:r>
            <a:endParaRPr i="1" sz="3600">
              <a:latin typeface="Anton"/>
              <a:ea typeface="Anton"/>
              <a:cs typeface="Anton"/>
              <a:sym typeface="Anton"/>
            </a:endParaRPr>
          </a:p>
        </p:txBody>
      </p:sp>
      <p:pic>
        <p:nvPicPr>
          <p:cNvPr id="250" name="Google Shape;250;p39"/>
          <p:cNvPicPr preferRelativeResize="0"/>
          <p:nvPr/>
        </p:nvPicPr>
        <p:blipFill rotWithShape="1">
          <a:blip r:embed="rId5">
            <a:alphaModFix/>
          </a:blip>
          <a:srcRect b="0" l="0" r="0" t="0"/>
          <a:stretch/>
        </p:blipFill>
        <p:spPr>
          <a:xfrm>
            <a:off x="7532150" y="26371"/>
            <a:ext cx="1634174" cy="639850"/>
          </a:xfrm>
          <a:prstGeom prst="rect">
            <a:avLst/>
          </a:prstGeom>
          <a:noFill/>
          <a:ln>
            <a:noFill/>
          </a:ln>
        </p:spPr>
      </p:pic>
      <p:pic>
        <p:nvPicPr>
          <p:cNvPr id="251" name="Google Shape;251;p39"/>
          <p:cNvPicPr preferRelativeResize="0"/>
          <p:nvPr/>
        </p:nvPicPr>
        <p:blipFill rotWithShape="1">
          <a:blip r:embed="rId6">
            <a:alphaModFix/>
          </a:blip>
          <a:srcRect b="0" l="0" r="842" t="9991"/>
          <a:stretch/>
        </p:blipFill>
        <p:spPr>
          <a:xfrm>
            <a:off x="4427817" y="2643188"/>
            <a:ext cx="4491185" cy="2179223"/>
          </a:xfrm>
          <a:prstGeom prst="rect">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252" name="Google Shape;252;p39"/>
          <p:cNvPicPr preferRelativeResize="0"/>
          <p:nvPr/>
        </p:nvPicPr>
        <p:blipFill>
          <a:blip r:embed="rId7">
            <a:alphaModFix/>
          </a:blip>
          <a:stretch>
            <a:fillRect/>
          </a:stretch>
        </p:blipFill>
        <p:spPr>
          <a:xfrm>
            <a:off x="7567925" y="4659625"/>
            <a:ext cx="1186526" cy="330675"/>
          </a:xfrm>
          <a:prstGeom prst="rect">
            <a:avLst/>
          </a:prstGeom>
          <a:noFill/>
          <a:ln>
            <a:noFill/>
          </a:ln>
        </p:spPr>
      </p:pic>
      <p:sp>
        <p:nvSpPr>
          <p:cNvPr id="253" name="Google Shape;253;p39"/>
          <p:cNvSpPr/>
          <p:nvPr/>
        </p:nvSpPr>
        <p:spPr>
          <a:xfrm>
            <a:off x="4258400" y="3571400"/>
            <a:ext cx="388500" cy="293400"/>
          </a:xfrm>
          <a:prstGeom prst="rightArrow">
            <a:avLst>
              <a:gd fmla="val 50000" name="adj1"/>
              <a:gd fmla="val 50000" name="adj2"/>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0"/>
          <p:cNvSpPr txBox="1"/>
          <p:nvPr/>
        </p:nvSpPr>
        <p:spPr>
          <a:xfrm>
            <a:off x="809552" y="2556000"/>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 sz="4000">
                <a:latin typeface="Anton"/>
                <a:ea typeface="Anton"/>
                <a:cs typeface="Anton"/>
                <a:sym typeface="Anton"/>
              </a:rPr>
              <a:t>ENVIAR MAIL DESDE NODE CON ETHEREAL</a:t>
            </a:r>
            <a:endParaRPr sz="20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4000"/>
              <a:buFont typeface="Arial"/>
              <a:buNone/>
            </a:pPr>
            <a:r>
              <a:rPr i="1" lang="en" sz="1600">
                <a:latin typeface="Helvetica Neue Light"/>
                <a:ea typeface="Helvetica Neue Light"/>
                <a:cs typeface="Helvetica Neue Light"/>
                <a:sym typeface="Helvetica Neue Light"/>
              </a:rPr>
              <a:t>Tiempo: 10 minutos</a:t>
            </a:r>
            <a:endParaRPr i="1" sz="1600">
              <a:latin typeface="Helvetica Neue Light"/>
              <a:ea typeface="Helvetica Neue Light"/>
              <a:cs typeface="Helvetica Neue Light"/>
              <a:sym typeface="Helvetica Neue Light"/>
            </a:endParaRPr>
          </a:p>
        </p:txBody>
      </p:sp>
      <p:pic>
        <p:nvPicPr>
          <p:cNvPr id="259" name="Google Shape;259;p4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60" name="Google Shape;260;p40"/>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4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66" name="Google Shape;266;p41"/>
          <p:cNvSpPr txBox="1"/>
          <p:nvPr/>
        </p:nvSpPr>
        <p:spPr>
          <a:xfrm>
            <a:off x="290100" y="1121475"/>
            <a:ext cx="8259000" cy="360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chemeClr val="dk1"/>
                </a:solidFill>
                <a:highlight>
                  <a:schemeClr val="lt1"/>
                </a:highlight>
                <a:latin typeface="Helvetica Neue Light"/>
                <a:ea typeface="Helvetica Neue Light"/>
                <a:cs typeface="Helvetica Neue Light"/>
                <a:sym typeface="Helvetica Neue Light"/>
              </a:rPr>
              <a:t>Realizar un módulo Node.js llamado 'enviarmail', que cada vez que se lo ejecute envíe un correo electrónico hacia una cuenta Ethereal (https://ethereal.email/) creada para tal fin. </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15000"/>
              </a:lnSpc>
              <a:spcBef>
                <a:spcPts val="1000"/>
              </a:spcBef>
              <a:spcAft>
                <a:spcPts val="0"/>
              </a:spcAft>
              <a:buClr>
                <a:schemeClr val="dk1"/>
              </a:buClr>
              <a:buSzPts val="1700"/>
              <a:buFont typeface="Helvetica Neue Light"/>
              <a:buChar char="➔"/>
            </a:pPr>
            <a:r>
              <a:rPr lang="en" sz="1700">
                <a:solidFill>
                  <a:schemeClr val="dk1"/>
                </a:solidFill>
                <a:highlight>
                  <a:schemeClr val="lt1"/>
                </a:highlight>
                <a:latin typeface="Helvetica Neue Light"/>
                <a:ea typeface="Helvetica Neue Light"/>
                <a:cs typeface="Helvetica Neue Light"/>
                <a:sym typeface="Helvetica Neue Light"/>
              </a:rPr>
              <a:t>El asunto del mail y el mensaje a enviar se recibirán como parámetros por línea de comandos.</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15000"/>
              </a:lnSpc>
              <a:spcBef>
                <a:spcPts val="1000"/>
              </a:spcBef>
              <a:spcAft>
                <a:spcPts val="0"/>
              </a:spcAft>
              <a:buClr>
                <a:schemeClr val="dk1"/>
              </a:buClr>
              <a:buSzPts val="1700"/>
              <a:buFont typeface="Helvetica Neue Light"/>
              <a:buChar char="➔"/>
            </a:pPr>
            <a:r>
              <a:rPr lang="en" sz="1700">
                <a:solidFill>
                  <a:schemeClr val="dk1"/>
                </a:solidFill>
                <a:highlight>
                  <a:schemeClr val="lt1"/>
                </a:highlight>
                <a:latin typeface="Helvetica Neue Light"/>
                <a:ea typeface="Helvetica Neue Light"/>
                <a:cs typeface="Helvetica Neue Light"/>
                <a:sym typeface="Helvetica Neue Light"/>
              </a:rPr>
              <a:t>Recordar que si los parámetros CLI contienen espacios, estos deberán están contenidos entre comillas "". El mensaje podrá tener formato HTML.</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15000"/>
              </a:lnSpc>
              <a:spcBef>
                <a:spcPts val="1000"/>
              </a:spcBef>
              <a:spcAft>
                <a:spcPts val="0"/>
              </a:spcAft>
              <a:buClr>
                <a:schemeClr val="dk1"/>
              </a:buClr>
              <a:buSzPts val="1700"/>
              <a:buFont typeface="Helvetica Neue Light"/>
              <a:buChar char="➔"/>
            </a:pPr>
            <a:r>
              <a:rPr lang="en" sz="1700">
                <a:solidFill>
                  <a:schemeClr val="dk1"/>
                </a:solidFill>
                <a:highlight>
                  <a:schemeClr val="lt1"/>
                </a:highlight>
                <a:latin typeface="Helvetica Neue Light"/>
                <a:ea typeface="Helvetica Neue Light"/>
                <a:cs typeface="Helvetica Neue Light"/>
                <a:sym typeface="Helvetica Neue Light"/>
              </a:rPr>
              <a:t>Se representará por consola el resultado de la operación.</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15000"/>
              </a:lnSpc>
              <a:spcBef>
                <a:spcPts val="1000"/>
              </a:spcBef>
              <a:spcAft>
                <a:spcPts val="1000"/>
              </a:spcAft>
              <a:buClr>
                <a:schemeClr val="dk1"/>
              </a:buClr>
              <a:buSzPts val="1700"/>
              <a:buFont typeface="Helvetica Neue Light"/>
              <a:buChar char="➔"/>
            </a:pPr>
            <a:r>
              <a:rPr lang="en" sz="1700">
                <a:solidFill>
                  <a:schemeClr val="dk1"/>
                </a:solidFill>
                <a:highlight>
                  <a:schemeClr val="lt1"/>
                </a:highlight>
                <a:latin typeface="Helvetica Neue Light"/>
                <a:ea typeface="Helvetica Neue Light"/>
                <a:cs typeface="Helvetica Neue Light"/>
                <a:sym typeface="Helvetica Neue Light"/>
              </a:rPr>
              <a:t>Verificar en la cuenta de Ethereal que se haya recibido el mail con el asunto y contenido correspondiente.</a:t>
            </a:r>
            <a:endParaRPr sz="1700">
              <a:solidFill>
                <a:schemeClr val="dk1"/>
              </a:solidFill>
              <a:highlight>
                <a:schemeClr val="lt1"/>
              </a:highlight>
              <a:latin typeface="Helvetica Neue Light"/>
              <a:ea typeface="Helvetica Neue Light"/>
              <a:cs typeface="Helvetica Neue Light"/>
              <a:sym typeface="Helvetica Neue Light"/>
            </a:endParaRPr>
          </a:p>
        </p:txBody>
      </p:sp>
      <p:pic>
        <p:nvPicPr>
          <p:cNvPr id="267" name="Google Shape;267;p41"/>
          <p:cNvPicPr preferRelativeResize="0"/>
          <p:nvPr/>
        </p:nvPicPr>
        <p:blipFill rotWithShape="1">
          <a:blip r:embed="rId4">
            <a:alphaModFix/>
          </a:blip>
          <a:srcRect b="0" l="0" r="0" t="0"/>
          <a:stretch/>
        </p:blipFill>
        <p:spPr>
          <a:xfrm>
            <a:off x="7509825" y="76200"/>
            <a:ext cx="1634174" cy="639850"/>
          </a:xfrm>
          <a:prstGeom prst="rect">
            <a:avLst/>
          </a:prstGeom>
          <a:noFill/>
          <a:ln>
            <a:noFill/>
          </a:ln>
        </p:spPr>
      </p:pic>
      <p:sp>
        <p:nvSpPr>
          <p:cNvPr id="268" name="Google Shape;268;p41"/>
          <p:cNvSpPr txBox="1"/>
          <p:nvPr/>
        </p:nvSpPr>
        <p:spPr>
          <a:xfrm>
            <a:off x="290100" y="76200"/>
            <a:ext cx="7524900" cy="7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i="1" lang="en" sz="3700">
                <a:latin typeface="Anton"/>
                <a:ea typeface="Anton"/>
                <a:cs typeface="Anton"/>
                <a:sym typeface="Anton"/>
              </a:rPr>
              <a:t>Enviar mail desde Node con Ethereal</a:t>
            </a:r>
            <a:endParaRPr i="1" sz="3600">
              <a:latin typeface="Helvetica Neue Light"/>
              <a:ea typeface="Helvetica Neue Light"/>
              <a:cs typeface="Helvetica Neue Light"/>
              <a:sym typeface="Helvetica Neue Light"/>
            </a:endParaRPr>
          </a:p>
        </p:txBody>
      </p:sp>
      <p:sp>
        <p:nvSpPr>
          <p:cNvPr id="269" name="Google Shape;269;p41"/>
          <p:cNvSpPr txBox="1"/>
          <p:nvPr/>
        </p:nvSpPr>
        <p:spPr>
          <a:xfrm>
            <a:off x="304800" y="626860"/>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 sz="1600">
                <a:solidFill>
                  <a:schemeClr val="dk1"/>
                </a:solidFill>
                <a:latin typeface="Helvetica Neue Light"/>
                <a:ea typeface="Helvetica Neue Light"/>
                <a:cs typeface="Helvetica Neue Light"/>
                <a:sym typeface="Helvetica Neue Light"/>
              </a:rPr>
              <a:t>Tiempo: 10 minutos</a:t>
            </a:r>
            <a:endParaRPr i="1" sz="16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273" name="Shape 273"/>
        <p:cNvGrpSpPr/>
        <p:nvPr/>
      </p:nvGrpSpPr>
      <p:grpSpPr>
        <a:xfrm>
          <a:off x="0" y="0"/>
          <a:ext cx="0" cy="0"/>
          <a:chOff x="0" y="0"/>
          <a:chExt cx="0" cy="0"/>
        </a:xfrm>
      </p:grpSpPr>
      <p:sp>
        <p:nvSpPr>
          <p:cNvPr id="274" name="Google Shape;274;p42"/>
          <p:cNvSpPr txBox="1"/>
          <p:nvPr/>
        </p:nvSpPr>
        <p:spPr>
          <a:xfrm>
            <a:off x="1296000" y="2077200"/>
            <a:ext cx="6552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ENVIAR MAILS USANDO GMAIL</a:t>
            </a:r>
            <a:endParaRPr i="1" sz="3600">
              <a:latin typeface="Anton"/>
              <a:ea typeface="Anton"/>
              <a:cs typeface="Anton"/>
              <a:sym typeface="Anton"/>
            </a:endParaRPr>
          </a:p>
        </p:txBody>
      </p:sp>
      <p:pic>
        <p:nvPicPr>
          <p:cNvPr id="275" name="Google Shape;275;p42"/>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3"/>
          <p:cNvSpPr txBox="1"/>
          <p:nvPr/>
        </p:nvSpPr>
        <p:spPr>
          <a:xfrm>
            <a:off x="329525" y="849075"/>
            <a:ext cx="8292000" cy="969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300"/>
              </a:spcBef>
              <a:spcAft>
                <a:spcPts val="1000"/>
              </a:spcAft>
              <a:buClr>
                <a:srgbClr val="3CEFAB"/>
              </a:buClr>
              <a:buSzPts val="1800"/>
              <a:buFont typeface="Helvetica Neue Light"/>
              <a:buChar char="●"/>
            </a:pPr>
            <a:r>
              <a:rPr lang="en" sz="1800">
                <a:solidFill>
                  <a:schemeClr val="dk1"/>
                </a:solidFill>
                <a:highlight>
                  <a:schemeClr val="lt1"/>
                </a:highlight>
                <a:latin typeface="Helvetica Neue Light"/>
                <a:ea typeface="Helvetica Neue Light"/>
                <a:cs typeface="Helvetica Neue Light"/>
                <a:sym typeface="Helvetica Neue Light"/>
              </a:rPr>
              <a:t>En la documentación de Nodemailer, podemos ir al </a:t>
            </a:r>
            <a:r>
              <a:rPr lang="en" sz="1800" u="sng">
                <a:solidFill>
                  <a:schemeClr val="hlink"/>
                </a:solidFill>
                <a:highlight>
                  <a:schemeClr val="lt1"/>
                </a:highlight>
                <a:latin typeface="Helvetica Neue Light"/>
                <a:ea typeface="Helvetica Neue Light"/>
                <a:cs typeface="Helvetica Neue Light"/>
                <a:sym typeface="Helvetica Neue Light"/>
                <a:hlinkClick r:id="rId3"/>
              </a:rPr>
              <a:t>apartado de Gmail</a:t>
            </a:r>
            <a:r>
              <a:rPr lang="en" sz="1800">
                <a:solidFill>
                  <a:schemeClr val="dk1"/>
                </a:solidFill>
                <a:highlight>
                  <a:schemeClr val="lt1"/>
                </a:highlight>
                <a:latin typeface="Helvetica Neue Light"/>
                <a:ea typeface="Helvetica Neue Light"/>
                <a:cs typeface="Helvetica Neue Light"/>
                <a:sym typeface="Helvetica Neue Light"/>
              </a:rPr>
              <a:t> donde vamos a tener información de cómo utilizarlo.</a:t>
            </a:r>
            <a:endParaRPr sz="1800">
              <a:solidFill>
                <a:schemeClr val="dk1"/>
              </a:solidFill>
              <a:highlight>
                <a:schemeClr val="lt1"/>
              </a:highlight>
              <a:latin typeface="Helvetica Neue Light"/>
              <a:ea typeface="Helvetica Neue Light"/>
              <a:cs typeface="Helvetica Neue Light"/>
              <a:sym typeface="Helvetica Neue Light"/>
            </a:endParaRPr>
          </a:p>
        </p:txBody>
      </p:sp>
      <p:sp>
        <p:nvSpPr>
          <p:cNvPr id="281" name="Google Shape;281;p43"/>
          <p:cNvSpPr txBox="1"/>
          <p:nvPr/>
        </p:nvSpPr>
        <p:spPr>
          <a:xfrm>
            <a:off x="1028100" y="13648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Configurar Nodemailer con Gmail</a:t>
            </a:r>
            <a:endParaRPr i="1" sz="3600">
              <a:latin typeface="Anton"/>
              <a:ea typeface="Anton"/>
              <a:cs typeface="Anton"/>
              <a:sym typeface="Anton"/>
            </a:endParaRPr>
          </a:p>
        </p:txBody>
      </p:sp>
      <p:pic>
        <p:nvPicPr>
          <p:cNvPr id="282" name="Google Shape;282;p43"/>
          <p:cNvPicPr preferRelativeResize="0"/>
          <p:nvPr/>
        </p:nvPicPr>
        <p:blipFill>
          <a:blip r:embed="rId4">
            <a:alphaModFix/>
          </a:blip>
          <a:stretch>
            <a:fillRect/>
          </a:stretch>
        </p:blipFill>
        <p:spPr>
          <a:xfrm>
            <a:off x="7567925" y="4659625"/>
            <a:ext cx="1186526" cy="330675"/>
          </a:xfrm>
          <a:prstGeom prst="rect">
            <a:avLst/>
          </a:prstGeom>
          <a:noFill/>
          <a:ln>
            <a:noFill/>
          </a:ln>
        </p:spPr>
      </p:pic>
      <p:pic>
        <p:nvPicPr>
          <p:cNvPr id="283" name="Google Shape;283;p43"/>
          <p:cNvPicPr preferRelativeResize="0"/>
          <p:nvPr/>
        </p:nvPicPr>
        <p:blipFill rotWithShape="1">
          <a:blip r:embed="rId5">
            <a:alphaModFix/>
          </a:blip>
          <a:srcRect b="0" l="0" r="0" t="7732"/>
          <a:stretch/>
        </p:blipFill>
        <p:spPr>
          <a:xfrm>
            <a:off x="1750350" y="2091400"/>
            <a:ext cx="5450352" cy="2702999"/>
          </a:xfrm>
          <a:prstGeom prst="rect">
            <a:avLst/>
          </a:prstGeom>
          <a:noFill/>
          <a:ln cap="flat" cmpd="sng" w="19050">
            <a:solidFill>
              <a:schemeClr val="dk2"/>
            </a:solidFill>
            <a:prstDash val="solid"/>
            <a:round/>
            <a:headEnd len="sm" w="sm" type="none"/>
            <a:tailEnd len="sm" w="sm" type="none"/>
          </a:ln>
        </p:spPr>
      </p:pic>
      <p:grpSp>
        <p:nvGrpSpPr>
          <p:cNvPr id="284" name="Google Shape;284;p43"/>
          <p:cNvGrpSpPr/>
          <p:nvPr/>
        </p:nvGrpSpPr>
        <p:grpSpPr>
          <a:xfrm>
            <a:off x="169075" y="225986"/>
            <a:ext cx="1073650" cy="530686"/>
            <a:chOff x="169075" y="225986"/>
            <a:chExt cx="1073650" cy="530686"/>
          </a:xfrm>
        </p:grpSpPr>
        <p:pic>
          <p:nvPicPr>
            <p:cNvPr id="285" name="Google Shape;285;p43"/>
            <p:cNvPicPr preferRelativeResize="0"/>
            <p:nvPr/>
          </p:nvPicPr>
          <p:blipFill>
            <a:blip r:embed="rId6">
              <a:alphaModFix/>
            </a:blip>
            <a:stretch>
              <a:fillRect/>
            </a:stretch>
          </p:blipFill>
          <p:spPr>
            <a:xfrm>
              <a:off x="169075" y="225986"/>
              <a:ext cx="918301" cy="459150"/>
            </a:xfrm>
            <a:prstGeom prst="rect">
              <a:avLst/>
            </a:prstGeom>
            <a:noFill/>
            <a:ln>
              <a:noFill/>
            </a:ln>
          </p:spPr>
        </p:pic>
        <p:pic>
          <p:nvPicPr>
            <p:cNvPr id="286" name="Google Shape;286;p43"/>
            <p:cNvPicPr preferRelativeResize="0"/>
            <p:nvPr/>
          </p:nvPicPr>
          <p:blipFill>
            <a:blip r:embed="rId7">
              <a:alphaModFix/>
            </a:blip>
            <a:stretch>
              <a:fillRect/>
            </a:stretch>
          </p:blipFill>
          <p:spPr>
            <a:xfrm>
              <a:off x="818251" y="517898"/>
              <a:ext cx="424474" cy="238775"/>
            </a:xfrm>
            <a:prstGeom prst="rect">
              <a:avLst/>
            </a:prstGeom>
            <a:noFill/>
            <a:ln>
              <a:noFill/>
            </a:ln>
          </p:spPr>
        </p:pic>
      </p:grpSp>
      <p:pic>
        <p:nvPicPr>
          <p:cNvPr id="287" name="Google Shape;287;p43"/>
          <p:cNvPicPr preferRelativeResize="0"/>
          <p:nvPr/>
        </p:nvPicPr>
        <p:blipFill rotWithShape="1">
          <a:blip r:embed="rId8">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05" name="Shape 105"/>
        <p:cNvGrpSpPr/>
        <p:nvPr/>
      </p:nvGrpSpPr>
      <p:grpSpPr>
        <a:xfrm>
          <a:off x="0" y="0"/>
          <a:ext cx="0" cy="0"/>
          <a:chOff x="0" y="0"/>
          <a:chExt cx="0" cy="0"/>
        </a:xfrm>
      </p:grpSpPr>
      <p:sp>
        <p:nvSpPr>
          <p:cNvPr id="106" name="Google Shape;106;p26"/>
          <p:cNvSpPr txBox="1"/>
          <p:nvPr/>
        </p:nvSpPr>
        <p:spPr>
          <a:xfrm>
            <a:off x="4082750" y="1638000"/>
            <a:ext cx="4465200" cy="21723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Helvetica Neue Light"/>
              <a:buChar char="●"/>
            </a:pPr>
            <a:r>
              <a:rPr lang="en" sz="1800">
                <a:solidFill>
                  <a:schemeClr val="dk1"/>
                </a:solidFill>
                <a:latin typeface="Helvetica Neue Light"/>
                <a:ea typeface="Helvetica Neue Light"/>
                <a:cs typeface="Helvetica Neue Light"/>
                <a:sym typeface="Helvetica Neue Light"/>
              </a:rPr>
              <a:t>Conocer el módulo </a:t>
            </a:r>
            <a:r>
              <a:rPr lang="en" sz="1800">
                <a:solidFill>
                  <a:schemeClr val="dk1"/>
                </a:solidFill>
                <a:highlight>
                  <a:srgbClr val="00FFFF"/>
                </a:highlight>
                <a:latin typeface="Helvetica Neue Light"/>
                <a:ea typeface="Helvetica Neue Light"/>
                <a:cs typeface="Helvetica Neue Light"/>
                <a:sym typeface="Helvetica Neue Light"/>
              </a:rPr>
              <a:t>Nodemailer </a:t>
            </a:r>
            <a:r>
              <a:rPr lang="en" sz="1800">
                <a:solidFill>
                  <a:schemeClr val="dk1"/>
                </a:solidFill>
                <a:latin typeface="Helvetica Neue Light"/>
                <a:ea typeface="Helvetica Neue Light"/>
                <a:cs typeface="Helvetica Neue Light"/>
                <a:sym typeface="Helvetica Neue Light"/>
              </a:rPr>
              <a:t>para el envío de mails desde una App de Node.</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0"/>
              </a:spcAft>
              <a:buClr>
                <a:schemeClr val="dk1"/>
              </a:buClr>
              <a:buSzPts val="1800"/>
              <a:buFont typeface="Helvetica Neue Light"/>
              <a:buChar char="●"/>
            </a:pPr>
            <a:r>
              <a:rPr lang="en" sz="1800">
                <a:solidFill>
                  <a:schemeClr val="dk1"/>
                </a:solidFill>
                <a:latin typeface="Helvetica Neue Light"/>
                <a:ea typeface="Helvetica Neue Light"/>
                <a:cs typeface="Helvetica Neue Light"/>
                <a:sym typeface="Helvetica Neue Light"/>
              </a:rPr>
              <a:t>Enviar mails con un servidor sin autenticación y con Gmail.</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1000"/>
              </a:spcAft>
              <a:buClr>
                <a:schemeClr val="dk1"/>
              </a:buClr>
              <a:buSzPts val="1800"/>
              <a:buFont typeface="Helvetica Neue Light"/>
              <a:buChar char="●"/>
            </a:pPr>
            <a:r>
              <a:rPr lang="en" sz="1800">
                <a:solidFill>
                  <a:schemeClr val="dk1"/>
                </a:solidFill>
                <a:latin typeface="Helvetica Neue Light"/>
                <a:ea typeface="Helvetica Neue Light"/>
                <a:cs typeface="Helvetica Neue Light"/>
                <a:sym typeface="Helvetica Neue Light"/>
              </a:rPr>
              <a:t>Conocer el módulo </a:t>
            </a:r>
            <a:r>
              <a:rPr lang="en" sz="1800">
                <a:solidFill>
                  <a:schemeClr val="dk1"/>
                </a:solidFill>
                <a:highlight>
                  <a:srgbClr val="00FFFF"/>
                </a:highlight>
                <a:latin typeface="Helvetica Neue Light"/>
                <a:ea typeface="Helvetica Neue Light"/>
                <a:cs typeface="Helvetica Neue Light"/>
                <a:sym typeface="Helvetica Neue Light"/>
              </a:rPr>
              <a:t>Twilio </a:t>
            </a:r>
            <a:r>
              <a:rPr lang="en" sz="1800">
                <a:solidFill>
                  <a:schemeClr val="dk1"/>
                </a:solidFill>
                <a:latin typeface="Helvetica Neue Light"/>
                <a:ea typeface="Helvetica Neue Light"/>
                <a:cs typeface="Helvetica Neue Light"/>
                <a:sym typeface="Helvetica Neue Light"/>
              </a:rPr>
              <a:t>para el envío de </a:t>
            </a:r>
            <a:r>
              <a:rPr lang="en" sz="1800">
                <a:solidFill>
                  <a:schemeClr val="dk1"/>
                </a:solidFill>
                <a:highlight>
                  <a:srgbClr val="00FFFF"/>
                </a:highlight>
                <a:latin typeface="Helvetica Neue Light"/>
                <a:ea typeface="Helvetica Neue Light"/>
                <a:cs typeface="Helvetica Neue Light"/>
                <a:sym typeface="Helvetica Neue Light"/>
              </a:rPr>
              <a:t>SMS/WPP</a:t>
            </a:r>
            <a:r>
              <a:rPr lang="en" sz="1800">
                <a:solidFill>
                  <a:schemeClr val="dk1"/>
                </a:solidFill>
                <a:latin typeface="Helvetica Neue Light"/>
                <a:ea typeface="Helvetica Neue Light"/>
                <a:cs typeface="Helvetica Neue Light"/>
                <a:sym typeface="Helvetica Neue Light"/>
              </a:rPr>
              <a:t> desde una App de Node.</a:t>
            </a:r>
            <a:endParaRPr sz="1800">
              <a:solidFill>
                <a:schemeClr val="dk1"/>
              </a:solidFill>
              <a:latin typeface="Helvetica Neue Light"/>
              <a:ea typeface="Helvetica Neue Light"/>
              <a:cs typeface="Helvetica Neue Light"/>
              <a:sym typeface="Helvetica Neue Light"/>
            </a:endParaRPr>
          </a:p>
        </p:txBody>
      </p:sp>
      <p:pic>
        <p:nvPicPr>
          <p:cNvPr id="107" name="Google Shape;107;p2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08" name="Google Shape;108;p26"/>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3000">
                <a:solidFill>
                  <a:srgbClr val="000000"/>
                </a:solidFill>
                <a:latin typeface="Anton"/>
                <a:ea typeface="Anton"/>
                <a:cs typeface="Anton"/>
                <a:sym typeface="Anton"/>
              </a:rPr>
              <a:t>OBJETIVOS </a:t>
            </a:r>
            <a:r>
              <a:rPr i="1" lang="en" sz="3000">
                <a:latin typeface="Anton"/>
                <a:ea typeface="Anton"/>
                <a:cs typeface="Anton"/>
                <a:sym typeface="Anton"/>
              </a:rPr>
              <a:t>DE LA CLASE</a:t>
            </a:r>
            <a:endParaRPr i="1" sz="3000">
              <a:latin typeface="Anton"/>
              <a:ea typeface="Anton"/>
              <a:cs typeface="Anton"/>
              <a:sym typeface="Anton"/>
            </a:endParaRPr>
          </a:p>
        </p:txBody>
      </p:sp>
      <p:pic>
        <p:nvPicPr>
          <p:cNvPr id="109" name="Google Shape;109;p26"/>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4"/>
          <p:cNvSpPr txBox="1"/>
          <p:nvPr/>
        </p:nvSpPr>
        <p:spPr>
          <a:xfrm>
            <a:off x="5459425" y="959225"/>
            <a:ext cx="3484800" cy="3907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300"/>
              </a:spcBef>
              <a:spcAft>
                <a:spcPts val="1000"/>
              </a:spcAft>
              <a:buClr>
                <a:srgbClr val="3CEFAB"/>
              </a:buClr>
              <a:buSzPts val="1800"/>
              <a:buFont typeface="Helvetica Neue Light"/>
              <a:buChar char="●"/>
            </a:pPr>
            <a:r>
              <a:rPr lang="en" sz="1800">
                <a:solidFill>
                  <a:schemeClr val="dk1"/>
                </a:solidFill>
                <a:highlight>
                  <a:schemeClr val="lt1"/>
                </a:highlight>
                <a:latin typeface="Helvetica Neue Light"/>
                <a:ea typeface="Helvetica Neue Light"/>
                <a:cs typeface="Helvetica Neue Light"/>
                <a:sym typeface="Helvetica Neue Light"/>
              </a:rPr>
              <a:t>Para que nos pueda funcionar Nodemailer con Gmail, una solución propuesta es crear una contraseña alternativa para usar solo en nuestra aplicación. Para generarla, accedemos a </a:t>
            </a:r>
            <a:r>
              <a:rPr lang="en" sz="1800">
                <a:solidFill>
                  <a:schemeClr val="dk1"/>
                </a:solidFill>
                <a:highlight>
                  <a:schemeClr val="lt1"/>
                </a:highlight>
                <a:latin typeface="Helvetica Neue Light"/>
                <a:ea typeface="Helvetica Neue Light"/>
                <a:cs typeface="Helvetica Neue Light"/>
                <a:sym typeface="Helvetica Neue Light"/>
              </a:rPr>
              <a:t>está</a:t>
            </a:r>
            <a:r>
              <a:rPr lang="en" sz="1800">
                <a:solidFill>
                  <a:schemeClr val="dk1"/>
                </a:solidFill>
                <a:highlight>
                  <a:schemeClr val="lt1"/>
                </a:highlight>
                <a:latin typeface="Helvetica Neue Light"/>
                <a:ea typeface="Helvetica Neue Light"/>
                <a:cs typeface="Helvetica Neue Light"/>
                <a:sym typeface="Helvetica Neue Light"/>
              </a:rPr>
              <a:t> página: </a:t>
            </a:r>
            <a:r>
              <a:rPr lang="en" sz="1800" u="sng">
                <a:solidFill>
                  <a:schemeClr val="hlink"/>
                </a:solidFill>
                <a:highlight>
                  <a:schemeClr val="lt1"/>
                </a:highlight>
                <a:latin typeface="Helvetica Neue Light"/>
                <a:ea typeface="Helvetica Neue Light"/>
                <a:cs typeface="Helvetica Neue Light"/>
                <a:sym typeface="Helvetica Neue Light"/>
                <a:hlinkClick r:id="rId3"/>
              </a:rPr>
              <a:t>https://security.google.com/settings/security/apppasswords</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293" name="Google Shape;293;p44"/>
          <p:cNvPicPr preferRelativeResize="0"/>
          <p:nvPr/>
        </p:nvPicPr>
        <p:blipFill>
          <a:blip r:embed="rId4">
            <a:alphaModFix/>
          </a:blip>
          <a:stretch>
            <a:fillRect/>
          </a:stretch>
        </p:blipFill>
        <p:spPr>
          <a:xfrm>
            <a:off x="7567925" y="4659625"/>
            <a:ext cx="1186526" cy="330675"/>
          </a:xfrm>
          <a:prstGeom prst="rect">
            <a:avLst/>
          </a:prstGeom>
          <a:noFill/>
          <a:ln>
            <a:noFill/>
          </a:ln>
        </p:spPr>
      </p:pic>
      <p:pic>
        <p:nvPicPr>
          <p:cNvPr id="294" name="Google Shape;294;p44"/>
          <p:cNvPicPr preferRelativeResize="0"/>
          <p:nvPr/>
        </p:nvPicPr>
        <p:blipFill>
          <a:blip r:embed="rId5">
            <a:alphaModFix/>
          </a:blip>
          <a:stretch>
            <a:fillRect/>
          </a:stretch>
        </p:blipFill>
        <p:spPr>
          <a:xfrm>
            <a:off x="169075" y="225986"/>
            <a:ext cx="918301" cy="459150"/>
          </a:xfrm>
          <a:prstGeom prst="rect">
            <a:avLst/>
          </a:prstGeom>
          <a:noFill/>
          <a:ln>
            <a:noFill/>
          </a:ln>
        </p:spPr>
      </p:pic>
      <p:pic>
        <p:nvPicPr>
          <p:cNvPr id="295" name="Google Shape;295;p44"/>
          <p:cNvPicPr preferRelativeResize="0"/>
          <p:nvPr/>
        </p:nvPicPr>
        <p:blipFill>
          <a:blip r:embed="rId6">
            <a:alphaModFix/>
          </a:blip>
          <a:stretch>
            <a:fillRect/>
          </a:stretch>
        </p:blipFill>
        <p:spPr>
          <a:xfrm>
            <a:off x="818251" y="517898"/>
            <a:ext cx="424474" cy="238775"/>
          </a:xfrm>
          <a:prstGeom prst="rect">
            <a:avLst/>
          </a:prstGeom>
          <a:noFill/>
          <a:ln>
            <a:noFill/>
          </a:ln>
        </p:spPr>
      </p:pic>
      <p:pic>
        <p:nvPicPr>
          <p:cNvPr id="296" name="Google Shape;296;p44"/>
          <p:cNvPicPr preferRelativeResize="0"/>
          <p:nvPr/>
        </p:nvPicPr>
        <p:blipFill rotWithShape="1">
          <a:blip r:embed="rId7">
            <a:alphaModFix/>
          </a:blip>
          <a:srcRect b="0" l="0" r="0" t="0"/>
          <a:stretch/>
        </p:blipFill>
        <p:spPr>
          <a:xfrm>
            <a:off x="7532150" y="26371"/>
            <a:ext cx="1634174" cy="639850"/>
          </a:xfrm>
          <a:prstGeom prst="rect">
            <a:avLst/>
          </a:prstGeom>
          <a:noFill/>
          <a:ln>
            <a:noFill/>
          </a:ln>
        </p:spPr>
      </p:pic>
      <p:sp>
        <p:nvSpPr>
          <p:cNvPr id="297" name="Google Shape;297;p44"/>
          <p:cNvSpPr txBox="1"/>
          <p:nvPr/>
        </p:nvSpPr>
        <p:spPr>
          <a:xfrm>
            <a:off x="1028100" y="13648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Configurar Nodemailer con Gmail</a:t>
            </a:r>
            <a:endParaRPr i="1" sz="3600">
              <a:latin typeface="Anton"/>
              <a:ea typeface="Anton"/>
              <a:cs typeface="Anton"/>
              <a:sym typeface="Anton"/>
            </a:endParaRPr>
          </a:p>
        </p:txBody>
      </p:sp>
      <p:pic>
        <p:nvPicPr>
          <p:cNvPr id="298" name="Google Shape;298;p44"/>
          <p:cNvPicPr preferRelativeResize="0"/>
          <p:nvPr/>
        </p:nvPicPr>
        <p:blipFill>
          <a:blip r:embed="rId8">
            <a:alphaModFix/>
          </a:blip>
          <a:stretch>
            <a:fillRect/>
          </a:stretch>
        </p:blipFill>
        <p:spPr>
          <a:xfrm>
            <a:off x="221500" y="959225"/>
            <a:ext cx="5051713" cy="41250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5"/>
          <p:cNvSpPr txBox="1"/>
          <p:nvPr/>
        </p:nvSpPr>
        <p:spPr>
          <a:xfrm>
            <a:off x="329525" y="840445"/>
            <a:ext cx="8292000" cy="1355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3CEFAB"/>
              </a:buClr>
              <a:buSzPts val="1800"/>
              <a:buFont typeface="Helvetica Neue Light"/>
              <a:buChar char="●"/>
            </a:pPr>
            <a:r>
              <a:rPr lang="en" sz="1800">
                <a:solidFill>
                  <a:schemeClr val="dk1"/>
                </a:solidFill>
                <a:highlight>
                  <a:schemeClr val="lt1"/>
                </a:highlight>
                <a:latin typeface="Helvetica Neue Light"/>
                <a:ea typeface="Helvetica Neue Light"/>
                <a:cs typeface="Helvetica Neue Light"/>
                <a:sym typeface="Helvetica Neue Light"/>
              </a:rPr>
              <a:t>En el transporter, en lugar del campo </a:t>
            </a:r>
            <a:r>
              <a:rPr i="1" lang="en" sz="1800">
                <a:solidFill>
                  <a:schemeClr val="dk1"/>
                </a:solidFill>
                <a:highlight>
                  <a:schemeClr val="lt1"/>
                </a:highlight>
                <a:latin typeface="Helvetica Neue Light"/>
                <a:ea typeface="Helvetica Neue Light"/>
                <a:cs typeface="Helvetica Neue Light"/>
                <a:sym typeface="Helvetica Neue Light"/>
              </a:rPr>
              <a:t>host</a:t>
            </a:r>
            <a:r>
              <a:rPr lang="en" sz="1800">
                <a:solidFill>
                  <a:schemeClr val="dk1"/>
                </a:solidFill>
                <a:highlight>
                  <a:schemeClr val="lt1"/>
                </a:highlight>
                <a:latin typeface="Helvetica Neue Light"/>
                <a:ea typeface="Helvetica Neue Light"/>
                <a:cs typeface="Helvetica Neue Light"/>
                <a:sym typeface="Helvetica Neue Light"/>
              </a:rPr>
              <a:t> configuramos un campo </a:t>
            </a:r>
            <a:r>
              <a:rPr i="1" lang="en" sz="1800">
                <a:solidFill>
                  <a:schemeClr val="dk1"/>
                </a:solidFill>
                <a:highlight>
                  <a:schemeClr val="lt1"/>
                </a:highlight>
                <a:latin typeface="Helvetica Neue Light"/>
                <a:ea typeface="Helvetica Neue Light"/>
                <a:cs typeface="Helvetica Neue Light"/>
                <a:sym typeface="Helvetica Neue Light"/>
              </a:rPr>
              <a:t>service </a:t>
            </a:r>
            <a:r>
              <a:rPr lang="en" sz="1800">
                <a:solidFill>
                  <a:schemeClr val="dk1"/>
                </a:solidFill>
                <a:highlight>
                  <a:schemeClr val="lt1"/>
                </a:highlight>
                <a:latin typeface="Helvetica Neue Light"/>
                <a:ea typeface="Helvetica Neue Light"/>
                <a:cs typeface="Helvetica Neue Light"/>
                <a:sym typeface="Helvetica Neue Light"/>
              </a:rPr>
              <a:t>como “gmail” y luego el objeto </a:t>
            </a:r>
            <a:r>
              <a:rPr i="1" lang="en" sz="1800">
                <a:solidFill>
                  <a:schemeClr val="dk1"/>
                </a:solidFill>
                <a:highlight>
                  <a:schemeClr val="lt1"/>
                </a:highlight>
                <a:latin typeface="Helvetica Neue Light"/>
                <a:ea typeface="Helvetica Neue Light"/>
                <a:cs typeface="Helvetica Neue Light"/>
                <a:sym typeface="Helvetica Neue Light"/>
              </a:rPr>
              <a:t>auth </a:t>
            </a:r>
            <a:r>
              <a:rPr lang="en" sz="1800">
                <a:solidFill>
                  <a:schemeClr val="dk1"/>
                </a:solidFill>
                <a:highlight>
                  <a:schemeClr val="lt1"/>
                </a:highlight>
                <a:latin typeface="Helvetica Neue Light"/>
                <a:ea typeface="Helvetica Neue Light"/>
                <a:cs typeface="Helvetica Neue Light"/>
                <a:sym typeface="Helvetica Neue Light"/>
              </a:rPr>
              <a:t>con el </a:t>
            </a:r>
            <a:r>
              <a:rPr i="1" lang="en" sz="1800">
                <a:solidFill>
                  <a:schemeClr val="dk1"/>
                </a:solidFill>
                <a:highlight>
                  <a:schemeClr val="lt1"/>
                </a:highlight>
                <a:latin typeface="Helvetica Neue Light"/>
                <a:ea typeface="Helvetica Neue Light"/>
                <a:cs typeface="Helvetica Neue Light"/>
                <a:sym typeface="Helvetica Neue Light"/>
              </a:rPr>
              <a:t>user </a:t>
            </a:r>
            <a:r>
              <a:rPr lang="en" sz="1800">
                <a:solidFill>
                  <a:schemeClr val="dk1"/>
                </a:solidFill>
                <a:highlight>
                  <a:schemeClr val="lt1"/>
                </a:highlight>
                <a:latin typeface="Helvetica Neue Light"/>
                <a:ea typeface="Helvetica Neue Light"/>
                <a:cs typeface="Helvetica Neue Light"/>
                <a:sym typeface="Helvetica Neue Light"/>
              </a:rPr>
              <a:t>y </a:t>
            </a:r>
            <a:r>
              <a:rPr i="1" lang="en" sz="1800">
                <a:solidFill>
                  <a:schemeClr val="dk1"/>
                </a:solidFill>
                <a:highlight>
                  <a:schemeClr val="lt1"/>
                </a:highlight>
                <a:latin typeface="Helvetica Neue Light"/>
                <a:ea typeface="Helvetica Neue Light"/>
                <a:cs typeface="Helvetica Neue Light"/>
                <a:sym typeface="Helvetica Neue Light"/>
              </a:rPr>
              <a:t>pass</a:t>
            </a:r>
            <a:r>
              <a:rPr lang="en" sz="1800">
                <a:solidFill>
                  <a:schemeClr val="dk1"/>
                </a:solidFill>
                <a:highlight>
                  <a:schemeClr val="lt1"/>
                </a:highlight>
                <a:latin typeface="Helvetica Neue Light"/>
                <a:ea typeface="Helvetica Neue Light"/>
                <a:cs typeface="Helvetica Neue Light"/>
                <a:sym typeface="Helvetica Neue Light"/>
              </a:rPr>
              <a:t> generados para nuestra cuenta de Gmail.</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1000"/>
              </a:spcAft>
              <a:buClr>
                <a:srgbClr val="3CEFAB"/>
              </a:buClr>
              <a:buSzPts val="1800"/>
              <a:buFont typeface="Helvetica Neue Light"/>
              <a:buChar char="●"/>
            </a:pPr>
            <a:r>
              <a:rPr lang="en" sz="1800">
                <a:solidFill>
                  <a:schemeClr val="dk1"/>
                </a:solidFill>
                <a:highlight>
                  <a:schemeClr val="lt1"/>
                </a:highlight>
                <a:latin typeface="Helvetica Neue Light"/>
                <a:ea typeface="Helvetica Neue Light"/>
                <a:cs typeface="Helvetica Neue Light"/>
                <a:sym typeface="Helvetica Neue Light"/>
              </a:rPr>
              <a:t>Las opciones de envío son iguales a las del ejemplo anterior</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304" name="Google Shape;304;p4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05" name="Google Shape;305;p45"/>
          <p:cNvPicPr preferRelativeResize="0"/>
          <p:nvPr/>
        </p:nvPicPr>
        <p:blipFill>
          <a:blip r:embed="rId4">
            <a:alphaModFix/>
          </a:blip>
          <a:stretch>
            <a:fillRect/>
          </a:stretch>
        </p:blipFill>
        <p:spPr>
          <a:xfrm>
            <a:off x="169075" y="225986"/>
            <a:ext cx="918301" cy="459150"/>
          </a:xfrm>
          <a:prstGeom prst="rect">
            <a:avLst/>
          </a:prstGeom>
          <a:noFill/>
          <a:ln>
            <a:noFill/>
          </a:ln>
        </p:spPr>
      </p:pic>
      <p:pic>
        <p:nvPicPr>
          <p:cNvPr id="306" name="Google Shape;306;p45"/>
          <p:cNvPicPr preferRelativeResize="0"/>
          <p:nvPr/>
        </p:nvPicPr>
        <p:blipFill>
          <a:blip r:embed="rId5">
            <a:alphaModFix/>
          </a:blip>
          <a:stretch>
            <a:fillRect/>
          </a:stretch>
        </p:blipFill>
        <p:spPr>
          <a:xfrm>
            <a:off x="818251" y="517898"/>
            <a:ext cx="424474" cy="238775"/>
          </a:xfrm>
          <a:prstGeom prst="rect">
            <a:avLst/>
          </a:prstGeom>
          <a:noFill/>
          <a:ln>
            <a:noFill/>
          </a:ln>
        </p:spPr>
      </p:pic>
      <p:pic>
        <p:nvPicPr>
          <p:cNvPr id="307" name="Google Shape;307;p45"/>
          <p:cNvPicPr preferRelativeResize="0"/>
          <p:nvPr/>
        </p:nvPicPr>
        <p:blipFill rotWithShape="1">
          <a:blip r:embed="rId6">
            <a:alphaModFix/>
          </a:blip>
          <a:srcRect b="0" l="0" r="0" t="0"/>
          <a:stretch/>
        </p:blipFill>
        <p:spPr>
          <a:xfrm>
            <a:off x="7532150" y="26371"/>
            <a:ext cx="1634174" cy="639850"/>
          </a:xfrm>
          <a:prstGeom prst="rect">
            <a:avLst/>
          </a:prstGeom>
          <a:noFill/>
          <a:ln>
            <a:noFill/>
          </a:ln>
        </p:spPr>
      </p:pic>
      <p:sp>
        <p:nvSpPr>
          <p:cNvPr id="308" name="Google Shape;308;p45"/>
          <p:cNvSpPr txBox="1"/>
          <p:nvPr/>
        </p:nvSpPr>
        <p:spPr>
          <a:xfrm>
            <a:off x="1028100" y="13648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Configurar Nodemailer con Gmail</a:t>
            </a:r>
            <a:endParaRPr i="1" sz="3600">
              <a:latin typeface="Anton"/>
              <a:ea typeface="Anton"/>
              <a:cs typeface="Anton"/>
              <a:sym typeface="Anton"/>
            </a:endParaRPr>
          </a:p>
        </p:txBody>
      </p:sp>
      <p:sp>
        <p:nvSpPr>
          <p:cNvPr id="309" name="Google Shape;309;p45"/>
          <p:cNvSpPr txBox="1"/>
          <p:nvPr/>
        </p:nvSpPr>
        <p:spPr>
          <a:xfrm>
            <a:off x="2425350" y="2571750"/>
            <a:ext cx="3988500" cy="1881600"/>
          </a:xfrm>
          <a:prstGeom prst="rect">
            <a:avLst/>
          </a:prstGeom>
          <a:solidFill>
            <a:srgbClr val="1E1E1E"/>
          </a:soli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569CD6"/>
                </a:solidFill>
                <a:highlight>
                  <a:srgbClr val="1E1E1E"/>
                </a:highlight>
                <a:latin typeface="Courier New"/>
                <a:ea typeface="Courier New"/>
                <a:cs typeface="Courier New"/>
                <a:sym typeface="Courier New"/>
              </a:rPr>
              <a:t>const</a:t>
            </a:r>
            <a:r>
              <a:rPr lang="en" sz="1050">
                <a:solidFill>
                  <a:srgbClr val="D4D4D4"/>
                </a:solidFill>
                <a:highlight>
                  <a:srgbClr val="1E1E1E"/>
                </a:highlight>
                <a:latin typeface="Courier New"/>
                <a:ea typeface="Courier New"/>
                <a:cs typeface="Courier New"/>
                <a:sym typeface="Courier New"/>
              </a:rPr>
              <a:t> </a:t>
            </a:r>
            <a:r>
              <a:rPr lang="en" sz="1050">
                <a:solidFill>
                  <a:srgbClr val="4FC1FF"/>
                </a:solidFill>
                <a:highlight>
                  <a:srgbClr val="1E1E1E"/>
                </a:highlight>
                <a:latin typeface="Courier New"/>
                <a:ea typeface="Courier New"/>
                <a:cs typeface="Courier New"/>
                <a:sym typeface="Courier New"/>
              </a:rPr>
              <a:t>transporter</a:t>
            </a:r>
            <a:r>
              <a:rPr lang="en" sz="1050">
                <a:solidFill>
                  <a:srgbClr val="D4D4D4"/>
                </a:solidFill>
                <a:highlight>
                  <a:srgbClr val="1E1E1E"/>
                </a:highlight>
                <a:latin typeface="Courier New"/>
                <a:ea typeface="Courier New"/>
                <a:cs typeface="Courier New"/>
                <a:sym typeface="Courier New"/>
              </a:rPr>
              <a:t> = </a:t>
            </a:r>
            <a:r>
              <a:rPr lang="en" sz="1050">
                <a:solidFill>
                  <a:srgbClr val="DCDCAA"/>
                </a:solidFill>
                <a:highlight>
                  <a:srgbClr val="1E1E1E"/>
                </a:highlight>
                <a:latin typeface="Courier New"/>
                <a:ea typeface="Courier New"/>
                <a:cs typeface="Courier New"/>
                <a:sym typeface="Courier New"/>
              </a:rPr>
              <a:t>createTransport</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service:</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'gmail'</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port:</a:t>
            </a: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587</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auth:</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user:</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'mimaildegmail@gmail.com'</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pass:</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'mipassdegmail'</a:t>
            </a:r>
            <a:endParaRPr sz="105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6"/>
          <p:cNvSpPr txBox="1"/>
          <p:nvPr/>
        </p:nvSpPr>
        <p:spPr>
          <a:xfrm>
            <a:off x="329525" y="1001475"/>
            <a:ext cx="8292000" cy="972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1000"/>
              </a:spcAft>
              <a:buClr>
                <a:srgbClr val="3CEFAB"/>
              </a:buClr>
              <a:buSzPts val="1800"/>
              <a:buFont typeface="Helvetica Neue Light"/>
              <a:buChar char="●"/>
            </a:pPr>
            <a:r>
              <a:rPr lang="en" sz="1800">
                <a:solidFill>
                  <a:schemeClr val="dk1"/>
                </a:solidFill>
                <a:highlight>
                  <a:schemeClr val="lt1"/>
                </a:highlight>
                <a:latin typeface="Helvetica Neue Light"/>
                <a:ea typeface="Helvetica Neue Light"/>
                <a:cs typeface="Helvetica Neue Light"/>
                <a:sym typeface="Helvetica Neue Light"/>
              </a:rPr>
              <a:t>Una vez que ejecutamos el código podemos ir a la cuenta de Gmail a la que le enviamos el mail y chequear que haya llegado correctamente.</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315" name="Google Shape;315;p46"/>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16" name="Google Shape;316;p46"/>
          <p:cNvPicPr preferRelativeResize="0"/>
          <p:nvPr/>
        </p:nvPicPr>
        <p:blipFill rotWithShape="1">
          <a:blip r:embed="rId4">
            <a:alphaModFix/>
          </a:blip>
          <a:srcRect b="0" l="0" r="0" t="8558"/>
          <a:stretch/>
        </p:blipFill>
        <p:spPr>
          <a:xfrm>
            <a:off x="228600" y="2252451"/>
            <a:ext cx="4255174" cy="2084300"/>
          </a:xfrm>
          <a:prstGeom prst="rect">
            <a:avLst/>
          </a:prstGeom>
          <a:noFill/>
          <a:ln cap="flat" cmpd="sng" w="19050">
            <a:solidFill>
              <a:schemeClr val="dk2"/>
            </a:solidFill>
            <a:prstDash val="solid"/>
            <a:round/>
            <a:headEnd len="sm" w="sm" type="none"/>
            <a:tailEnd len="sm" w="sm" type="none"/>
          </a:ln>
        </p:spPr>
      </p:pic>
      <p:sp>
        <p:nvSpPr>
          <p:cNvPr id="317" name="Google Shape;317;p46"/>
          <p:cNvSpPr/>
          <p:nvPr/>
        </p:nvSpPr>
        <p:spPr>
          <a:xfrm>
            <a:off x="836293" y="2850303"/>
            <a:ext cx="233400" cy="112500"/>
          </a:xfrm>
          <a:prstGeom prst="rightArrow">
            <a:avLst>
              <a:gd fmla="val 50000" name="adj1"/>
              <a:gd fmla="val 50000" name="adj2"/>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8" name="Google Shape;318;p46"/>
          <p:cNvPicPr preferRelativeResize="0"/>
          <p:nvPr/>
        </p:nvPicPr>
        <p:blipFill rotWithShape="1">
          <a:blip r:embed="rId5">
            <a:alphaModFix/>
          </a:blip>
          <a:srcRect b="0" l="0" r="0" t="8558"/>
          <a:stretch/>
        </p:blipFill>
        <p:spPr>
          <a:xfrm>
            <a:off x="4660225" y="2252451"/>
            <a:ext cx="4255174" cy="2084300"/>
          </a:xfrm>
          <a:prstGeom prst="rect">
            <a:avLst/>
          </a:prstGeom>
          <a:noFill/>
          <a:ln cap="flat" cmpd="sng" w="19050">
            <a:solidFill>
              <a:schemeClr val="dk2"/>
            </a:solidFill>
            <a:prstDash val="solid"/>
            <a:round/>
            <a:headEnd len="sm" w="sm" type="none"/>
            <a:tailEnd len="sm" w="sm" type="none"/>
          </a:ln>
        </p:spPr>
      </p:pic>
      <p:pic>
        <p:nvPicPr>
          <p:cNvPr id="319" name="Google Shape;319;p46"/>
          <p:cNvPicPr preferRelativeResize="0"/>
          <p:nvPr/>
        </p:nvPicPr>
        <p:blipFill>
          <a:blip r:embed="rId6">
            <a:alphaModFix/>
          </a:blip>
          <a:stretch>
            <a:fillRect/>
          </a:stretch>
        </p:blipFill>
        <p:spPr>
          <a:xfrm>
            <a:off x="169075" y="225986"/>
            <a:ext cx="918301" cy="459150"/>
          </a:xfrm>
          <a:prstGeom prst="rect">
            <a:avLst/>
          </a:prstGeom>
          <a:noFill/>
          <a:ln>
            <a:noFill/>
          </a:ln>
        </p:spPr>
      </p:pic>
      <p:pic>
        <p:nvPicPr>
          <p:cNvPr id="320" name="Google Shape;320;p46"/>
          <p:cNvPicPr preferRelativeResize="0"/>
          <p:nvPr/>
        </p:nvPicPr>
        <p:blipFill>
          <a:blip r:embed="rId7">
            <a:alphaModFix/>
          </a:blip>
          <a:stretch>
            <a:fillRect/>
          </a:stretch>
        </p:blipFill>
        <p:spPr>
          <a:xfrm>
            <a:off x="818251" y="517898"/>
            <a:ext cx="424474" cy="238775"/>
          </a:xfrm>
          <a:prstGeom prst="rect">
            <a:avLst/>
          </a:prstGeom>
          <a:noFill/>
          <a:ln>
            <a:noFill/>
          </a:ln>
        </p:spPr>
      </p:pic>
      <p:pic>
        <p:nvPicPr>
          <p:cNvPr id="321" name="Google Shape;321;p46"/>
          <p:cNvPicPr preferRelativeResize="0"/>
          <p:nvPr/>
        </p:nvPicPr>
        <p:blipFill rotWithShape="1">
          <a:blip r:embed="rId8">
            <a:alphaModFix/>
          </a:blip>
          <a:srcRect b="0" l="0" r="0" t="0"/>
          <a:stretch/>
        </p:blipFill>
        <p:spPr>
          <a:xfrm>
            <a:off x="7532150" y="26371"/>
            <a:ext cx="1634174" cy="639850"/>
          </a:xfrm>
          <a:prstGeom prst="rect">
            <a:avLst/>
          </a:prstGeom>
          <a:noFill/>
          <a:ln>
            <a:noFill/>
          </a:ln>
        </p:spPr>
      </p:pic>
      <p:sp>
        <p:nvSpPr>
          <p:cNvPr id="322" name="Google Shape;322;p46"/>
          <p:cNvSpPr txBox="1"/>
          <p:nvPr/>
        </p:nvSpPr>
        <p:spPr>
          <a:xfrm>
            <a:off x="1028100" y="13648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Configurar Nodemailer con Gmail</a:t>
            </a:r>
            <a:endParaRPr i="1" sz="3600">
              <a:latin typeface="Anton"/>
              <a:ea typeface="Anton"/>
              <a:cs typeface="Anton"/>
              <a:sym typeface="Anton"/>
            </a:endParaRPr>
          </a:p>
        </p:txBody>
      </p:sp>
      <p:sp>
        <p:nvSpPr>
          <p:cNvPr id="323" name="Google Shape;323;p46"/>
          <p:cNvSpPr/>
          <p:nvPr/>
        </p:nvSpPr>
        <p:spPr>
          <a:xfrm>
            <a:off x="4377750" y="3147900"/>
            <a:ext cx="388500" cy="293400"/>
          </a:xfrm>
          <a:prstGeom prst="rightArrow">
            <a:avLst>
              <a:gd fmla="val 50000" name="adj1"/>
              <a:gd fmla="val 50000" name="adj2"/>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7"/>
          <p:cNvSpPr txBox="1"/>
          <p:nvPr/>
        </p:nvSpPr>
        <p:spPr>
          <a:xfrm>
            <a:off x="329525" y="849075"/>
            <a:ext cx="8292000" cy="13551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rgbClr val="3CEFAB"/>
              </a:buClr>
              <a:buSzPts val="1700"/>
              <a:buFont typeface="Helvetica Neue Light"/>
              <a:buChar char="●"/>
            </a:pPr>
            <a:r>
              <a:rPr lang="en" sz="1700">
                <a:solidFill>
                  <a:schemeClr val="dk1"/>
                </a:solidFill>
                <a:highlight>
                  <a:schemeClr val="lt1"/>
                </a:highlight>
                <a:latin typeface="Helvetica Neue Light"/>
                <a:ea typeface="Helvetica Neue Light"/>
                <a:cs typeface="Helvetica Neue Light"/>
                <a:sym typeface="Helvetica Neue Light"/>
              </a:rPr>
              <a:t>Podemos agregarle un archivo adjunto al mail que enviamos desde Node.</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15000"/>
              </a:lnSpc>
              <a:spcBef>
                <a:spcPts val="1000"/>
              </a:spcBef>
              <a:spcAft>
                <a:spcPts val="1000"/>
              </a:spcAft>
              <a:buClr>
                <a:srgbClr val="3CEFAB"/>
              </a:buClr>
              <a:buSzPts val="1700"/>
              <a:buFont typeface="Helvetica Neue Light"/>
              <a:buChar char="●"/>
            </a:pPr>
            <a:r>
              <a:rPr lang="en" sz="1700">
                <a:solidFill>
                  <a:schemeClr val="dk1"/>
                </a:solidFill>
                <a:highlight>
                  <a:schemeClr val="lt1"/>
                </a:highlight>
                <a:latin typeface="Helvetica Neue Light"/>
                <a:ea typeface="Helvetica Neue Light"/>
                <a:cs typeface="Helvetica Neue Light"/>
                <a:sym typeface="Helvetica Neue Light"/>
              </a:rPr>
              <a:t>Para eso, agregamos en el objeto </a:t>
            </a:r>
            <a:r>
              <a:rPr i="1" lang="en" sz="1700">
                <a:solidFill>
                  <a:schemeClr val="dk1"/>
                </a:solidFill>
                <a:highlight>
                  <a:schemeClr val="lt1"/>
                </a:highlight>
                <a:latin typeface="Helvetica Neue Light"/>
                <a:ea typeface="Helvetica Neue Light"/>
                <a:cs typeface="Helvetica Neue Light"/>
                <a:sym typeface="Helvetica Neue Light"/>
              </a:rPr>
              <a:t>mailOptions </a:t>
            </a:r>
            <a:r>
              <a:rPr lang="en" sz="1700">
                <a:solidFill>
                  <a:schemeClr val="dk1"/>
                </a:solidFill>
                <a:highlight>
                  <a:schemeClr val="lt1"/>
                </a:highlight>
                <a:latin typeface="Helvetica Neue Light"/>
                <a:ea typeface="Helvetica Neue Light"/>
                <a:cs typeface="Helvetica Neue Light"/>
                <a:sym typeface="Helvetica Neue Light"/>
              </a:rPr>
              <a:t>la clave de </a:t>
            </a:r>
            <a:r>
              <a:rPr i="1" lang="en" sz="1700">
                <a:solidFill>
                  <a:schemeClr val="dk1"/>
                </a:solidFill>
                <a:highlight>
                  <a:schemeClr val="lt1"/>
                </a:highlight>
                <a:latin typeface="Helvetica Neue Light"/>
                <a:ea typeface="Helvetica Neue Light"/>
                <a:cs typeface="Helvetica Neue Light"/>
                <a:sym typeface="Helvetica Neue Light"/>
              </a:rPr>
              <a:t>attachments </a:t>
            </a:r>
            <a:r>
              <a:rPr lang="en" sz="1700">
                <a:solidFill>
                  <a:schemeClr val="dk1"/>
                </a:solidFill>
                <a:highlight>
                  <a:schemeClr val="lt1"/>
                </a:highlight>
                <a:latin typeface="Helvetica Neue Light"/>
                <a:ea typeface="Helvetica Neue Light"/>
                <a:cs typeface="Helvetica Neue Light"/>
                <a:sym typeface="Helvetica Neue Light"/>
              </a:rPr>
              <a:t>y dentro la ruta del archivo a adjuntar. </a:t>
            </a:r>
            <a:endParaRPr sz="1700">
              <a:solidFill>
                <a:schemeClr val="dk1"/>
              </a:solidFill>
              <a:highlight>
                <a:schemeClr val="lt1"/>
              </a:highlight>
              <a:latin typeface="Helvetica Neue Light"/>
              <a:ea typeface="Helvetica Neue Light"/>
              <a:cs typeface="Helvetica Neue Light"/>
              <a:sym typeface="Helvetica Neue Light"/>
            </a:endParaRPr>
          </a:p>
        </p:txBody>
      </p:sp>
      <p:pic>
        <p:nvPicPr>
          <p:cNvPr id="329" name="Google Shape;329;p47"/>
          <p:cNvPicPr preferRelativeResize="0"/>
          <p:nvPr/>
        </p:nvPicPr>
        <p:blipFill>
          <a:blip r:embed="rId3">
            <a:alphaModFix/>
          </a:blip>
          <a:stretch>
            <a:fillRect/>
          </a:stretch>
        </p:blipFill>
        <p:spPr>
          <a:xfrm>
            <a:off x="7567925" y="4659625"/>
            <a:ext cx="1186526" cy="330675"/>
          </a:xfrm>
          <a:prstGeom prst="rect">
            <a:avLst/>
          </a:prstGeom>
          <a:noFill/>
          <a:ln>
            <a:noFill/>
          </a:ln>
        </p:spPr>
      </p:pic>
      <p:grpSp>
        <p:nvGrpSpPr>
          <p:cNvPr id="330" name="Google Shape;330;p47"/>
          <p:cNvGrpSpPr/>
          <p:nvPr/>
        </p:nvGrpSpPr>
        <p:grpSpPr>
          <a:xfrm>
            <a:off x="1738007" y="2090931"/>
            <a:ext cx="5478194" cy="2923840"/>
            <a:chOff x="1814175" y="2219675"/>
            <a:chExt cx="5191125" cy="2770624"/>
          </a:xfrm>
        </p:grpSpPr>
        <p:pic>
          <p:nvPicPr>
            <p:cNvPr id="331" name="Google Shape;331;p47"/>
            <p:cNvPicPr preferRelativeResize="0"/>
            <p:nvPr/>
          </p:nvPicPr>
          <p:blipFill>
            <a:blip r:embed="rId4">
              <a:alphaModFix/>
            </a:blip>
            <a:stretch>
              <a:fillRect/>
            </a:stretch>
          </p:blipFill>
          <p:spPr>
            <a:xfrm>
              <a:off x="1814175" y="2219675"/>
              <a:ext cx="5191125" cy="2770624"/>
            </a:xfrm>
            <a:prstGeom prst="rect">
              <a:avLst/>
            </a:prstGeom>
            <a:noFill/>
            <a:ln cap="flat" cmpd="sng" w="19050">
              <a:solidFill>
                <a:schemeClr val="dk2"/>
              </a:solidFill>
              <a:prstDash val="solid"/>
              <a:round/>
              <a:headEnd len="sm" w="sm" type="none"/>
              <a:tailEnd len="sm" w="sm" type="none"/>
            </a:ln>
          </p:spPr>
        </p:pic>
        <p:sp>
          <p:nvSpPr>
            <p:cNvPr id="332" name="Google Shape;332;p47"/>
            <p:cNvSpPr/>
            <p:nvPr/>
          </p:nvSpPr>
          <p:spPr>
            <a:xfrm>
              <a:off x="2986346" y="3521622"/>
              <a:ext cx="1989900" cy="4068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33" name="Google Shape;333;p47"/>
          <p:cNvPicPr preferRelativeResize="0"/>
          <p:nvPr/>
        </p:nvPicPr>
        <p:blipFill>
          <a:blip r:embed="rId5">
            <a:alphaModFix/>
          </a:blip>
          <a:stretch>
            <a:fillRect/>
          </a:stretch>
        </p:blipFill>
        <p:spPr>
          <a:xfrm>
            <a:off x="169075" y="225986"/>
            <a:ext cx="918301" cy="459150"/>
          </a:xfrm>
          <a:prstGeom prst="rect">
            <a:avLst/>
          </a:prstGeom>
          <a:noFill/>
          <a:ln>
            <a:noFill/>
          </a:ln>
        </p:spPr>
      </p:pic>
      <p:pic>
        <p:nvPicPr>
          <p:cNvPr id="334" name="Google Shape;334;p47"/>
          <p:cNvPicPr preferRelativeResize="0"/>
          <p:nvPr/>
        </p:nvPicPr>
        <p:blipFill>
          <a:blip r:embed="rId6">
            <a:alphaModFix/>
          </a:blip>
          <a:stretch>
            <a:fillRect/>
          </a:stretch>
        </p:blipFill>
        <p:spPr>
          <a:xfrm>
            <a:off x="818251" y="517898"/>
            <a:ext cx="424474" cy="238775"/>
          </a:xfrm>
          <a:prstGeom prst="rect">
            <a:avLst/>
          </a:prstGeom>
          <a:noFill/>
          <a:ln>
            <a:noFill/>
          </a:ln>
        </p:spPr>
      </p:pic>
      <p:pic>
        <p:nvPicPr>
          <p:cNvPr id="335" name="Google Shape;335;p47"/>
          <p:cNvPicPr preferRelativeResize="0"/>
          <p:nvPr/>
        </p:nvPicPr>
        <p:blipFill rotWithShape="1">
          <a:blip r:embed="rId7">
            <a:alphaModFix/>
          </a:blip>
          <a:srcRect b="0" l="0" r="0" t="0"/>
          <a:stretch/>
        </p:blipFill>
        <p:spPr>
          <a:xfrm>
            <a:off x="7532150" y="26371"/>
            <a:ext cx="1634174" cy="639850"/>
          </a:xfrm>
          <a:prstGeom prst="rect">
            <a:avLst/>
          </a:prstGeom>
          <a:noFill/>
          <a:ln>
            <a:noFill/>
          </a:ln>
        </p:spPr>
      </p:pic>
      <p:sp>
        <p:nvSpPr>
          <p:cNvPr id="336" name="Google Shape;336;p47"/>
          <p:cNvSpPr txBox="1"/>
          <p:nvPr/>
        </p:nvSpPr>
        <p:spPr>
          <a:xfrm>
            <a:off x="1028100" y="13648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Configurar Nodemailer con Gmail</a:t>
            </a:r>
            <a:endParaRPr i="1" sz="3600">
              <a:latin typeface="Anton"/>
              <a:ea typeface="Anton"/>
              <a:cs typeface="Anton"/>
              <a:sym typeface="Anton"/>
            </a:endParaRPr>
          </a:p>
        </p:txBody>
      </p:sp>
      <p:sp>
        <p:nvSpPr>
          <p:cNvPr id="337" name="Google Shape;337;p47"/>
          <p:cNvSpPr txBox="1"/>
          <p:nvPr/>
        </p:nvSpPr>
        <p:spPr>
          <a:xfrm>
            <a:off x="-1255950" y="441150"/>
            <a:ext cx="25938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rgbClr val="FF0000"/>
                </a:highlight>
              </a:rPr>
              <a:t>*AGREGAR ESTAS LINEAS SINO NO FUNCIONA</a:t>
            </a:r>
            <a:endParaRPr>
              <a:highlight>
                <a:srgbClr val="FF0000"/>
              </a:highlight>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import </a:t>
            </a:r>
            <a:r>
              <a:rPr lang="en"/>
              <a:t>* as f</a:t>
            </a:r>
            <a:r>
              <a:rPr lang="en"/>
              <a:t>s from "fs";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attachments: [</a:t>
            </a:r>
            <a:endParaRPr/>
          </a:p>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Clr>
                <a:schemeClr val="dk1"/>
              </a:buClr>
              <a:buSzPts val="1100"/>
              <a:buFont typeface="Arial"/>
              <a:buNone/>
            </a:pPr>
            <a:r>
              <a:rPr lang="en"/>
              <a:t>// stream as an attachment</a:t>
            </a:r>
            <a:endParaRPr/>
          </a:p>
          <a:p>
            <a:pPr indent="0" lvl="0" marL="0" rtl="0" algn="l">
              <a:spcBef>
                <a:spcPts val="0"/>
              </a:spcBef>
              <a:spcAft>
                <a:spcPts val="0"/>
              </a:spcAft>
              <a:buClr>
                <a:schemeClr val="dk1"/>
              </a:buClr>
              <a:buSzPts val="1100"/>
              <a:buFont typeface="Arial"/>
              <a:buNone/>
            </a:pPr>
            <a:r>
              <a:rPr lang="en"/>
              <a:t>filename: "gatito.jpg",</a:t>
            </a:r>
            <a:endParaRPr/>
          </a:p>
          <a:p>
            <a:pPr indent="0" lvl="0" marL="0" rtl="0" algn="l">
              <a:spcBef>
                <a:spcPts val="0"/>
              </a:spcBef>
              <a:spcAft>
                <a:spcPts val="0"/>
              </a:spcAft>
              <a:buClr>
                <a:schemeClr val="dk1"/>
              </a:buClr>
              <a:buSzPts val="1100"/>
              <a:buFont typeface="Arial"/>
              <a:buNone/>
            </a:pPr>
            <a:r>
              <a:rPr lang="en"/>
              <a:t>content: fs.createReadStream("gatito.jpg"),</a:t>
            </a:r>
            <a:endParaRPr/>
          </a:p>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grpSp>
        <p:nvGrpSpPr>
          <p:cNvPr id="342" name="Google Shape;342;p48"/>
          <p:cNvGrpSpPr/>
          <p:nvPr/>
        </p:nvGrpSpPr>
        <p:grpSpPr>
          <a:xfrm>
            <a:off x="88583" y="2229471"/>
            <a:ext cx="4827132" cy="2353900"/>
            <a:chOff x="213625" y="2381900"/>
            <a:chExt cx="4219152" cy="2057425"/>
          </a:xfrm>
        </p:grpSpPr>
        <p:pic>
          <p:nvPicPr>
            <p:cNvPr id="343" name="Google Shape;343;p48"/>
            <p:cNvPicPr preferRelativeResize="0"/>
            <p:nvPr/>
          </p:nvPicPr>
          <p:blipFill rotWithShape="1">
            <a:blip r:embed="rId3">
              <a:alphaModFix/>
            </a:blip>
            <a:srcRect b="0" l="0" r="0" t="8642"/>
            <a:stretch/>
          </p:blipFill>
          <p:spPr>
            <a:xfrm>
              <a:off x="213625" y="2381900"/>
              <a:ext cx="4219152" cy="2057425"/>
            </a:xfrm>
            <a:prstGeom prst="rect">
              <a:avLst/>
            </a:prstGeom>
            <a:noFill/>
            <a:ln cap="flat" cmpd="sng" w="19050">
              <a:solidFill>
                <a:schemeClr val="dk2"/>
              </a:solidFill>
              <a:prstDash val="solid"/>
              <a:round/>
              <a:headEnd len="sm" w="sm" type="none"/>
              <a:tailEnd len="sm" w="sm" type="none"/>
            </a:ln>
          </p:spPr>
        </p:pic>
        <p:sp>
          <p:nvSpPr>
            <p:cNvPr id="344" name="Google Shape;344;p48"/>
            <p:cNvSpPr/>
            <p:nvPr/>
          </p:nvSpPr>
          <p:spPr>
            <a:xfrm>
              <a:off x="708051" y="2832468"/>
              <a:ext cx="189900" cy="91800"/>
            </a:xfrm>
            <a:prstGeom prst="rightArrow">
              <a:avLst>
                <a:gd fmla="val 50000" name="adj1"/>
                <a:gd fmla="val 50000" name="adj2"/>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5" name="Google Shape;345;p48"/>
            <p:cNvCxnSpPr/>
            <p:nvPr/>
          </p:nvCxnSpPr>
          <p:spPr>
            <a:xfrm>
              <a:off x="2581673" y="2904519"/>
              <a:ext cx="379800" cy="0"/>
            </a:xfrm>
            <a:prstGeom prst="straightConnector1">
              <a:avLst/>
            </a:prstGeom>
            <a:noFill/>
            <a:ln cap="flat" cmpd="sng" w="19050">
              <a:solidFill>
                <a:srgbClr val="FF0000"/>
              </a:solidFill>
              <a:prstDash val="solid"/>
              <a:round/>
              <a:headEnd len="med" w="med" type="none"/>
              <a:tailEnd len="med" w="med" type="none"/>
            </a:ln>
          </p:spPr>
        </p:cxnSp>
      </p:grpSp>
      <p:grpSp>
        <p:nvGrpSpPr>
          <p:cNvPr id="346" name="Google Shape;346;p48"/>
          <p:cNvGrpSpPr/>
          <p:nvPr/>
        </p:nvGrpSpPr>
        <p:grpSpPr>
          <a:xfrm>
            <a:off x="4274381" y="2686671"/>
            <a:ext cx="4787458" cy="2353900"/>
            <a:chOff x="4757250" y="2381900"/>
            <a:chExt cx="4184475" cy="2057425"/>
          </a:xfrm>
        </p:grpSpPr>
        <p:pic>
          <p:nvPicPr>
            <p:cNvPr id="347" name="Google Shape;347;p48"/>
            <p:cNvPicPr preferRelativeResize="0"/>
            <p:nvPr/>
          </p:nvPicPr>
          <p:blipFill rotWithShape="1">
            <a:blip r:embed="rId4">
              <a:alphaModFix/>
            </a:blip>
            <a:srcRect b="0" l="0" r="0" t="8642"/>
            <a:stretch/>
          </p:blipFill>
          <p:spPr>
            <a:xfrm>
              <a:off x="4757250" y="2381900"/>
              <a:ext cx="4184475" cy="2057425"/>
            </a:xfrm>
            <a:prstGeom prst="rect">
              <a:avLst/>
            </a:prstGeom>
            <a:noFill/>
            <a:ln cap="flat" cmpd="sng" w="19050">
              <a:solidFill>
                <a:schemeClr val="dk2"/>
              </a:solidFill>
              <a:prstDash val="solid"/>
              <a:round/>
              <a:headEnd len="sm" w="sm" type="none"/>
              <a:tailEnd len="sm" w="sm" type="none"/>
            </a:ln>
          </p:spPr>
        </p:pic>
        <p:sp>
          <p:nvSpPr>
            <p:cNvPr id="348" name="Google Shape;348;p48"/>
            <p:cNvSpPr/>
            <p:nvPr/>
          </p:nvSpPr>
          <p:spPr>
            <a:xfrm>
              <a:off x="6371653" y="3341441"/>
              <a:ext cx="516300" cy="327900"/>
            </a:xfrm>
            <a:prstGeom prst="leftArrow">
              <a:avLst>
                <a:gd fmla="val 50000" name="adj1"/>
                <a:gd fmla="val 50000" name="adj2"/>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48"/>
          <p:cNvSpPr/>
          <p:nvPr/>
        </p:nvSpPr>
        <p:spPr>
          <a:xfrm>
            <a:off x="4100310" y="3966275"/>
            <a:ext cx="388500" cy="293400"/>
          </a:xfrm>
          <a:prstGeom prst="rightArrow">
            <a:avLst>
              <a:gd fmla="val 50000" name="adj1"/>
              <a:gd fmla="val 50000" name="adj2"/>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8"/>
          <p:cNvSpPr txBox="1"/>
          <p:nvPr/>
        </p:nvSpPr>
        <p:spPr>
          <a:xfrm>
            <a:off x="329525" y="772875"/>
            <a:ext cx="8292000" cy="972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300"/>
              </a:spcBef>
              <a:spcAft>
                <a:spcPts val="1000"/>
              </a:spcAft>
              <a:buClr>
                <a:srgbClr val="3CEFAB"/>
              </a:buClr>
              <a:buSzPts val="1800"/>
              <a:buFont typeface="Helvetica Neue Light"/>
              <a:buChar char="●"/>
            </a:pPr>
            <a:r>
              <a:rPr lang="en" sz="1800">
                <a:solidFill>
                  <a:schemeClr val="dk1"/>
                </a:solidFill>
                <a:highlight>
                  <a:schemeClr val="lt1"/>
                </a:highlight>
                <a:latin typeface="Helvetica Neue Light"/>
                <a:ea typeface="Helvetica Neue Light"/>
                <a:cs typeface="Helvetica Neue Light"/>
                <a:sym typeface="Helvetica Neue Light"/>
              </a:rPr>
              <a:t>Ejecutamos nuevamente el código con este cambio y volvemos a la cuenta de Gmail y vemos que llegó este segundo mail con el archivo que adjuntamos.</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351" name="Google Shape;351;p48"/>
          <p:cNvPicPr preferRelativeResize="0"/>
          <p:nvPr/>
        </p:nvPicPr>
        <p:blipFill>
          <a:blip r:embed="rId5">
            <a:alphaModFix/>
          </a:blip>
          <a:stretch>
            <a:fillRect/>
          </a:stretch>
        </p:blipFill>
        <p:spPr>
          <a:xfrm>
            <a:off x="7567925" y="4659625"/>
            <a:ext cx="1186526" cy="330675"/>
          </a:xfrm>
          <a:prstGeom prst="rect">
            <a:avLst/>
          </a:prstGeom>
          <a:noFill/>
          <a:ln>
            <a:noFill/>
          </a:ln>
        </p:spPr>
      </p:pic>
      <p:pic>
        <p:nvPicPr>
          <p:cNvPr id="352" name="Google Shape;352;p48"/>
          <p:cNvPicPr preferRelativeResize="0"/>
          <p:nvPr/>
        </p:nvPicPr>
        <p:blipFill>
          <a:blip r:embed="rId6">
            <a:alphaModFix/>
          </a:blip>
          <a:stretch>
            <a:fillRect/>
          </a:stretch>
        </p:blipFill>
        <p:spPr>
          <a:xfrm>
            <a:off x="169075" y="225986"/>
            <a:ext cx="918301" cy="459150"/>
          </a:xfrm>
          <a:prstGeom prst="rect">
            <a:avLst/>
          </a:prstGeom>
          <a:noFill/>
          <a:ln>
            <a:noFill/>
          </a:ln>
        </p:spPr>
      </p:pic>
      <p:pic>
        <p:nvPicPr>
          <p:cNvPr id="353" name="Google Shape;353;p48"/>
          <p:cNvPicPr preferRelativeResize="0"/>
          <p:nvPr/>
        </p:nvPicPr>
        <p:blipFill>
          <a:blip r:embed="rId7">
            <a:alphaModFix/>
          </a:blip>
          <a:stretch>
            <a:fillRect/>
          </a:stretch>
        </p:blipFill>
        <p:spPr>
          <a:xfrm>
            <a:off x="818251" y="517898"/>
            <a:ext cx="424474" cy="238775"/>
          </a:xfrm>
          <a:prstGeom prst="rect">
            <a:avLst/>
          </a:prstGeom>
          <a:noFill/>
          <a:ln>
            <a:noFill/>
          </a:ln>
        </p:spPr>
      </p:pic>
      <p:pic>
        <p:nvPicPr>
          <p:cNvPr id="354" name="Google Shape;354;p48"/>
          <p:cNvPicPr preferRelativeResize="0"/>
          <p:nvPr/>
        </p:nvPicPr>
        <p:blipFill rotWithShape="1">
          <a:blip r:embed="rId8">
            <a:alphaModFix/>
          </a:blip>
          <a:srcRect b="0" l="0" r="0" t="0"/>
          <a:stretch/>
        </p:blipFill>
        <p:spPr>
          <a:xfrm>
            <a:off x="7532150" y="26371"/>
            <a:ext cx="1634174" cy="639850"/>
          </a:xfrm>
          <a:prstGeom prst="rect">
            <a:avLst/>
          </a:prstGeom>
          <a:noFill/>
          <a:ln>
            <a:noFill/>
          </a:ln>
        </p:spPr>
      </p:pic>
      <p:sp>
        <p:nvSpPr>
          <p:cNvPr id="355" name="Google Shape;355;p48"/>
          <p:cNvSpPr txBox="1"/>
          <p:nvPr/>
        </p:nvSpPr>
        <p:spPr>
          <a:xfrm>
            <a:off x="1028100" y="13648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Configurar Nodemailer con Gmail</a:t>
            </a:r>
            <a:endParaRPr i="1" sz="3600">
              <a:latin typeface="Anton"/>
              <a:ea typeface="Anton"/>
              <a:cs typeface="Anton"/>
              <a:sym typeface="Anto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9"/>
          <p:cNvSpPr txBox="1"/>
          <p:nvPr/>
        </p:nvSpPr>
        <p:spPr>
          <a:xfrm>
            <a:off x="809552" y="2556000"/>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 sz="4000">
                <a:latin typeface="Anton"/>
                <a:ea typeface="Anton"/>
                <a:cs typeface="Anton"/>
                <a:sym typeface="Anton"/>
              </a:rPr>
              <a:t>ENVIAR MAIL DESDE NODE CON GMAIL</a:t>
            </a:r>
            <a:endParaRPr sz="20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4000"/>
              <a:buFont typeface="Arial"/>
              <a:buNone/>
            </a:pPr>
            <a:r>
              <a:rPr i="1" lang="en" sz="1600">
                <a:latin typeface="Helvetica Neue Light"/>
                <a:ea typeface="Helvetica Neue Light"/>
                <a:cs typeface="Helvetica Neue Light"/>
                <a:sym typeface="Helvetica Neue Light"/>
              </a:rPr>
              <a:t>Tiempo: 10 minutos</a:t>
            </a:r>
            <a:endParaRPr i="1" sz="1600">
              <a:latin typeface="Helvetica Neue Light"/>
              <a:ea typeface="Helvetica Neue Light"/>
              <a:cs typeface="Helvetica Neue Light"/>
              <a:sym typeface="Helvetica Neue Light"/>
            </a:endParaRPr>
          </a:p>
        </p:txBody>
      </p:sp>
      <p:pic>
        <p:nvPicPr>
          <p:cNvPr id="361" name="Google Shape;361;p4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62" name="Google Shape;362;p49"/>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p5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68" name="Google Shape;368;p50"/>
          <p:cNvSpPr txBox="1"/>
          <p:nvPr/>
        </p:nvSpPr>
        <p:spPr>
          <a:xfrm>
            <a:off x="290100" y="1273875"/>
            <a:ext cx="8259000" cy="330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chemeClr val="dk1"/>
                </a:solidFill>
                <a:highlight>
                  <a:schemeClr val="lt1"/>
                </a:highlight>
                <a:latin typeface="Helvetica Neue Light"/>
                <a:ea typeface="Helvetica Neue Light"/>
                <a:cs typeface="Helvetica Neue Light"/>
                <a:sym typeface="Helvetica Neue Light"/>
              </a:rPr>
              <a:t>Al ejercicio anterior agregarle un tercer parámetro que indique la cuenta email destino, y un cuarto parámetro opcional, que permita en caso de pasarlo, adjuntar un archivo local (mediante path) al email enviado.</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15000"/>
              </a:lnSpc>
              <a:spcBef>
                <a:spcPts val="2000"/>
              </a:spcBef>
              <a:spcAft>
                <a:spcPts val="0"/>
              </a:spcAft>
              <a:buClr>
                <a:schemeClr val="dk1"/>
              </a:buClr>
              <a:buSzPts val="1700"/>
              <a:buFont typeface="Helvetica Neue Light"/>
              <a:buChar char="➔"/>
            </a:pPr>
            <a:r>
              <a:rPr lang="en" sz="1700">
                <a:solidFill>
                  <a:schemeClr val="dk1"/>
                </a:solidFill>
                <a:highlight>
                  <a:schemeClr val="lt1"/>
                </a:highlight>
                <a:latin typeface="Helvetica Neue Light"/>
                <a:ea typeface="Helvetica Neue Light"/>
                <a:cs typeface="Helvetica Neue Light"/>
                <a:sym typeface="Helvetica Neue Light"/>
              </a:rPr>
              <a:t>Se utilizará Gmail como servidor de correo por parte de nodemailer.</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15000"/>
              </a:lnSpc>
              <a:spcBef>
                <a:spcPts val="1000"/>
              </a:spcBef>
              <a:spcAft>
                <a:spcPts val="0"/>
              </a:spcAft>
              <a:buClr>
                <a:schemeClr val="dk1"/>
              </a:buClr>
              <a:buSzPts val="1700"/>
              <a:buFont typeface="Helvetica Neue Light"/>
              <a:buChar char="➔"/>
            </a:pPr>
            <a:r>
              <a:rPr lang="en" sz="1700">
                <a:solidFill>
                  <a:schemeClr val="dk1"/>
                </a:solidFill>
                <a:highlight>
                  <a:schemeClr val="lt1"/>
                </a:highlight>
                <a:latin typeface="Helvetica Neue Light"/>
                <a:ea typeface="Helvetica Neue Light"/>
                <a:cs typeface="Helvetica Neue Light"/>
                <a:sym typeface="Helvetica Neue Light"/>
              </a:rPr>
              <a:t>Enviar un email sin adjunto y otro con una imágen.</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15000"/>
              </a:lnSpc>
              <a:spcBef>
                <a:spcPts val="1000"/>
              </a:spcBef>
              <a:spcAft>
                <a:spcPts val="1000"/>
              </a:spcAft>
              <a:buClr>
                <a:schemeClr val="dk1"/>
              </a:buClr>
              <a:buSzPts val="1700"/>
              <a:buFont typeface="Helvetica Neue Light"/>
              <a:buChar char="➔"/>
            </a:pPr>
            <a:r>
              <a:rPr lang="en" sz="1700">
                <a:solidFill>
                  <a:schemeClr val="dk1"/>
                </a:solidFill>
                <a:highlight>
                  <a:schemeClr val="lt1"/>
                </a:highlight>
                <a:latin typeface="Helvetica Neue Light"/>
                <a:ea typeface="Helvetica Neue Light"/>
                <a:cs typeface="Helvetica Neue Light"/>
                <a:sym typeface="Helvetica Neue Light"/>
              </a:rPr>
              <a:t>Comprobar en ambos casos que los correos lleguen a la cuenta indicada y la información corresponda.</a:t>
            </a:r>
            <a:endParaRPr sz="1700">
              <a:solidFill>
                <a:schemeClr val="dk1"/>
              </a:solidFill>
              <a:highlight>
                <a:schemeClr val="lt1"/>
              </a:highlight>
              <a:latin typeface="Helvetica Neue Light"/>
              <a:ea typeface="Helvetica Neue Light"/>
              <a:cs typeface="Helvetica Neue Light"/>
              <a:sym typeface="Helvetica Neue Light"/>
            </a:endParaRPr>
          </a:p>
        </p:txBody>
      </p:sp>
      <p:pic>
        <p:nvPicPr>
          <p:cNvPr id="369" name="Google Shape;369;p50"/>
          <p:cNvPicPr preferRelativeResize="0"/>
          <p:nvPr/>
        </p:nvPicPr>
        <p:blipFill rotWithShape="1">
          <a:blip r:embed="rId4">
            <a:alphaModFix/>
          </a:blip>
          <a:srcRect b="0" l="0" r="0" t="0"/>
          <a:stretch/>
        </p:blipFill>
        <p:spPr>
          <a:xfrm>
            <a:off x="7509825" y="76200"/>
            <a:ext cx="1634174" cy="639850"/>
          </a:xfrm>
          <a:prstGeom prst="rect">
            <a:avLst/>
          </a:prstGeom>
          <a:noFill/>
          <a:ln>
            <a:noFill/>
          </a:ln>
        </p:spPr>
      </p:pic>
      <p:sp>
        <p:nvSpPr>
          <p:cNvPr id="370" name="Google Shape;370;p50"/>
          <p:cNvSpPr txBox="1"/>
          <p:nvPr/>
        </p:nvSpPr>
        <p:spPr>
          <a:xfrm>
            <a:off x="290100" y="152400"/>
            <a:ext cx="7524900" cy="7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i="1" lang="en" sz="3600">
                <a:latin typeface="Anton"/>
                <a:ea typeface="Anton"/>
                <a:cs typeface="Anton"/>
                <a:sym typeface="Anton"/>
              </a:rPr>
              <a:t>Enviar mail desde Node con Gmail</a:t>
            </a:r>
            <a:endParaRPr i="1" sz="3500">
              <a:latin typeface="Helvetica Neue Light"/>
              <a:ea typeface="Helvetica Neue Light"/>
              <a:cs typeface="Helvetica Neue Light"/>
              <a:sym typeface="Helvetica Neue Light"/>
            </a:endParaRPr>
          </a:p>
        </p:txBody>
      </p:sp>
      <p:sp>
        <p:nvSpPr>
          <p:cNvPr id="371" name="Google Shape;371;p50"/>
          <p:cNvSpPr txBox="1"/>
          <p:nvPr/>
        </p:nvSpPr>
        <p:spPr>
          <a:xfrm>
            <a:off x="304800" y="703060"/>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 sz="1600">
                <a:solidFill>
                  <a:schemeClr val="dk1"/>
                </a:solidFill>
                <a:latin typeface="Helvetica Neue Light"/>
                <a:ea typeface="Helvetica Neue Light"/>
                <a:cs typeface="Helvetica Neue Light"/>
                <a:sym typeface="Helvetica Neue Light"/>
              </a:rPr>
              <a:t>Tiempo: 10 minutos</a:t>
            </a:r>
            <a:endParaRPr i="1" sz="1600">
              <a:solidFill>
                <a:schemeClr val="dk1"/>
              </a:solidFill>
              <a:latin typeface="Helvetica Neue Light"/>
              <a:ea typeface="Helvetica Neue Light"/>
              <a:cs typeface="Helvetica Neue Light"/>
              <a:sym typeface="Helvetica Neue Light"/>
            </a:endParaRPr>
          </a:p>
        </p:txBody>
      </p:sp>
      <p:sp>
        <p:nvSpPr>
          <p:cNvPr id="372" name="Google Shape;372;p50"/>
          <p:cNvSpPr txBox="1"/>
          <p:nvPr/>
        </p:nvSpPr>
        <p:spPr>
          <a:xfrm>
            <a:off x="235975" y="4146075"/>
            <a:ext cx="84747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600">
                <a:solidFill>
                  <a:schemeClr val="dk1"/>
                </a:solidFill>
                <a:highlight>
                  <a:schemeClr val="lt1"/>
                </a:highlight>
                <a:latin typeface="Helvetica Neue"/>
                <a:ea typeface="Helvetica Neue"/>
                <a:cs typeface="Helvetica Neue"/>
                <a:sym typeface="Helvetica Neue"/>
              </a:rPr>
              <a:t>NOTA:</a:t>
            </a:r>
            <a:r>
              <a:rPr lang="en" sz="1600">
                <a:solidFill>
                  <a:schemeClr val="dk1"/>
                </a:solidFill>
                <a:highlight>
                  <a:schemeClr val="lt1"/>
                </a:highlight>
                <a:latin typeface="Helvetica Neue Light"/>
                <a:ea typeface="Helvetica Neue Light"/>
                <a:cs typeface="Helvetica Neue Light"/>
                <a:sym typeface="Helvetica Neue Light"/>
              </a:rPr>
              <a:t> crear una cuenta de gmail a tal fin y habilitar el acceso a aplicaciones poco seguras.</a:t>
            </a:r>
            <a:endParaRPr sz="16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6" name="Shape 376"/>
        <p:cNvGrpSpPr/>
        <p:nvPr/>
      </p:nvGrpSpPr>
      <p:grpSpPr>
        <a:xfrm>
          <a:off x="0" y="0"/>
          <a:ext cx="0" cy="0"/>
          <a:chOff x="0" y="0"/>
          <a:chExt cx="0" cy="0"/>
        </a:xfrm>
      </p:grpSpPr>
      <p:sp>
        <p:nvSpPr>
          <p:cNvPr id="377" name="Google Shape;377;p51"/>
          <p:cNvSpPr txBox="1"/>
          <p:nvPr/>
        </p:nvSpPr>
        <p:spPr>
          <a:xfrm>
            <a:off x="2142600" y="1944250"/>
            <a:ext cx="4858800" cy="70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solidFill>
                  <a:srgbClr val="E0FF00"/>
                </a:solidFill>
                <a:latin typeface="Anton"/>
                <a:ea typeface="Anton"/>
                <a:cs typeface="Anton"/>
                <a:sym typeface="Anton"/>
              </a:rPr>
              <a:t>TWILIO SMS</a:t>
            </a:r>
            <a:endParaRPr i="1" sz="3600">
              <a:solidFill>
                <a:srgbClr val="E0FF00"/>
              </a:solidFill>
              <a:latin typeface="Anton"/>
              <a:ea typeface="Anton"/>
              <a:cs typeface="Anton"/>
              <a:sym typeface="Anto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2"/>
          <p:cNvSpPr txBox="1"/>
          <p:nvPr/>
        </p:nvSpPr>
        <p:spPr>
          <a:xfrm>
            <a:off x="329525" y="1323535"/>
            <a:ext cx="8292000" cy="34701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rgbClr val="3CEFAB"/>
              </a:buClr>
              <a:buSzPts val="1800"/>
              <a:buFont typeface="Helvetica Neue Light"/>
              <a:buChar char="●"/>
            </a:pPr>
            <a:r>
              <a:rPr b="1" i="1" lang="en" sz="1800">
                <a:solidFill>
                  <a:schemeClr val="dk1"/>
                </a:solidFill>
                <a:highlight>
                  <a:schemeClr val="lt1"/>
                </a:highlight>
                <a:latin typeface="Helvetica Neue"/>
                <a:ea typeface="Helvetica Neue"/>
                <a:cs typeface="Helvetica Neue"/>
                <a:sym typeface="Helvetica Neue"/>
              </a:rPr>
              <a:t>Twilio</a:t>
            </a:r>
            <a:r>
              <a:rPr lang="en" sz="1800">
                <a:solidFill>
                  <a:schemeClr val="dk1"/>
                </a:solidFill>
                <a:highlight>
                  <a:schemeClr val="lt1"/>
                </a:highlight>
                <a:latin typeface="Helvetica Neue Light"/>
                <a:ea typeface="Helvetica Neue Light"/>
                <a:cs typeface="Helvetica Neue Light"/>
                <a:sym typeface="Helvetica Neue Light"/>
              </a:rPr>
              <a:t> es un servicio de comunicación en la nube que permite un sin fin de procesos como lo son: enviar y recibir sms, enviar y recibir llamadas de voz, enviar y recibir llamadas de video y muchos más.</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0"/>
              </a:spcAft>
              <a:buClr>
                <a:srgbClr val="3CEFAB"/>
              </a:buClr>
              <a:buSzPts val="1800"/>
              <a:buFont typeface="Helvetica Neue Light"/>
              <a:buChar char="●"/>
            </a:pPr>
            <a:r>
              <a:rPr lang="en" sz="1800">
                <a:solidFill>
                  <a:schemeClr val="dk1"/>
                </a:solidFill>
                <a:highlight>
                  <a:schemeClr val="lt1"/>
                </a:highlight>
                <a:latin typeface="Helvetica Neue Light"/>
                <a:ea typeface="Helvetica Neue Light"/>
                <a:cs typeface="Helvetica Neue Light"/>
                <a:sym typeface="Helvetica Neue Light"/>
              </a:rPr>
              <a:t>El módulo de Node </a:t>
            </a:r>
            <a:r>
              <a:rPr i="1" lang="en" sz="1800">
                <a:solidFill>
                  <a:schemeClr val="dk1"/>
                </a:solidFill>
                <a:highlight>
                  <a:schemeClr val="lt1"/>
                </a:highlight>
                <a:latin typeface="Helvetica Neue Light"/>
                <a:ea typeface="Helvetica Neue Light"/>
                <a:cs typeface="Helvetica Neue Light"/>
                <a:sym typeface="Helvetica Neue Light"/>
              </a:rPr>
              <a:t>twilio</a:t>
            </a:r>
            <a:r>
              <a:rPr lang="en" sz="1800">
                <a:solidFill>
                  <a:schemeClr val="dk1"/>
                </a:solidFill>
                <a:highlight>
                  <a:schemeClr val="lt1"/>
                </a:highlight>
                <a:latin typeface="Helvetica Neue Light"/>
                <a:ea typeface="Helvetica Neue Light"/>
                <a:cs typeface="Helvetica Neue Light"/>
                <a:sym typeface="Helvetica Neue Light"/>
              </a:rPr>
              <a:t> ayuda a escribir el código de los </a:t>
            </a:r>
            <a:r>
              <a:rPr i="1" lang="en" sz="1800">
                <a:solidFill>
                  <a:schemeClr val="dk1"/>
                </a:solidFill>
                <a:highlight>
                  <a:schemeClr val="lt1"/>
                </a:highlight>
                <a:latin typeface="Helvetica Neue Light"/>
                <a:ea typeface="Helvetica Neue Light"/>
                <a:cs typeface="Helvetica Neue Light"/>
                <a:sym typeface="Helvetica Neue Light"/>
              </a:rPr>
              <a:t>request</a:t>
            </a:r>
            <a:r>
              <a:rPr lang="en" sz="1800">
                <a:solidFill>
                  <a:schemeClr val="dk1"/>
                </a:solidFill>
                <a:highlight>
                  <a:schemeClr val="lt1"/>
                </a:highlight>
                <a:latin typeface="Helvetica Neue Light"/>
                <a:ea typeface="Helvetica Neue Light"/>
                <a:cs typeface="Helvetica Neue Light"/>
                <a:sym typeface="Helvetica Neue Light"/>
              </a:rPr>
              <a:t> HTTP a la API de Twilio.</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1000"/>
              </a:spcAft>
              <a:buClr>
                <a:srgbClr val="3CEFAB"/>
              </a:buClr>
              <a:buSzPts val="1800"/>
              <a:buFont typeface="Helvetica Neue Light"/>
              <a:buChar char="●"/>
            </a:pPr>
            <a:r>
              <a:rPr lang="en" sz="1800">
                <a:solidFill>
                  <a:schemeClr val="dk1"/>
                </a:solidFill>
                <a:highlight>
                  <a:schemeClr val="lt1"/>
                </a:highlight>
                <a:latin typeface="Helvetica Neue Light"/>
                <a:ea typeface="Helvetica Neue Light"/>
                <a:cs typeface="Helvetica Neue Light"/>
                <a:sym typeface="Helvetica Neue Light"/>
              </a:rPr>
              <a:t>Con el registro en la página, Twilio nos regala 15 USD para comenzar a probar sus servicios.</a:t>
            </a:r>
            <a:endParaRPr sz="1800">
              <a:solidFill>
                <a:schemeClr val="dk1"/>
              </a:solidFill>
              <a:highlight>
                <a:schemeClr val="lt1"/>
              </a:highlight>
              <a:latin typeface="Helvetica Neue Light"/>
              <a:ea typeface="Helvetica Neue Light"/>
              <a:cs typeface="Helvetica Neue Light"/>
              <a:sym typeface="Helvetica Neue Light"/>
            </a:endParaRPr>
          </a:p>
        </p:txBody>
      </p:sp>
      <p:sp>
        <p:nvSpPr>
          <p:cNvPr id="383" name="Google Shape;383;p52"/>
          <p:cNvSpPr txBox="1"/>
          <p:nvPr/>
        </p:nvSpPr>
        <p:spPr>
          <a:xfrm>
            <a:off x="11805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¿De qué se trata?</a:t>
            </a:r>
            <a:endParaRPr i="1" sz="3600">
              <a:latin typeface="Anton"/>
              <a:ea typeface="Anton"/>
              <a:cs typeface="Anton"/>
              <a:sym typeface="Anton"/>
            </a:endParaRPr>
          </a:p>
        </p:txBody>
      </p:sp>
      <p:pic>
        <p:nvPicPr>
          <p:cNvPr id="384" name="Google Shape;384;p52"/>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85" name="Google Shape;385;p52"/>
          <p:cNvPicPr preferRelativeResize="0"/>
          <p:nvPr/>
        </p:nvPicPr>
        <p:blipFill>
          <a:blip r:embed="rId4">
            <a:alphaModFix/>
          </a:blip>
          <a:stretch>
            <a:fillRect/>
          </a:stretch>
        </p:blipFill>
        <p:spPr>
          <a:xfrm>
            <a:off x="8237825" y="91375"/>
            <a:ext cx="762900" cy="762900"/>
          </a:xfrm>
          <a:prstGeom prst="rect">
            <a:avLst/>
          </a:prstGeom>
          <a:noFill/>
          <a:ln>
            <a:noFill/>
          </a:ln>
        </p:spPr>
      </p:pic>
      <p:pic>
        <p:nvPicPr>
          <p:cNvPr id="386" name="Google Shape;386;p52"/>
          <p:cNvPicPr preferRelativeResize="0"/>
          <p:nvPr/>
        </p:nvPicPr>
        <p:blipFill rotWithShape="1">
          <a:blip r:embed="rId5">
            <a:alphaModFix/>
          </a:blip>
          <a:srcRect b="25759" l="22364" r="21862" t="22367"/>
          <a:stretch/>
        </p:blipFill>
        <p:spPr>
          <a:xfrm>
            <a:off x="170675" y="146700"/>
            <a:ext cx="881525" cy="8198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3"/>
          <p:cNvSpPr txBox="1"/>
          <p:nvPr/>
        </p:nvSpPr>
        <p:spPr>
          <a:xfrm>
            <a:off x="329525" y="925275"/>
            <a:ext cx="8292000" cy="97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300"/>
              </a:spcBef>
              <a:spcAft>
                <a:spcPts val="1000"/>
              </a:spcAft>
              <a:buNone/>
            </a:pPr>
            <a:r>
              <a:rPr lang="en" sz="1800">
                <a:solidFill>
                  <a:schemeClr val="dk1"/>
                </a:solidFill>
                <a:highlight>
                  <a:schemeClr val="lt1"/>
                </a:highlight>
                <a:latin typeface="Helvetica Neue Light"/>
                <a:ea typeface="Helvetica Neue Light"/>
                <a:cs typeface="Helvetica Neue Light"/>
                <a:sym typeface="Helvetica Neue Light"/>
              </a:rPr>
              <a:t>Ingresamos en </a:t>
            </a:r>
            <a:r>
              <a:rPr lang="en" sz="1800" u="sng">
                <a:solidFill>
                  <a:schemeClr val="hlink"/>
                </a:solidFill>
                <a:highlight>
                  <a:schemeClr val="lt1"/>
                </a:highlight>
                <a:latin typeface="Helvetica Neue Light"/>
                <a:ea typeface="Helvetica Neue Light"/>
                <a:cs typeface="Helvetica Neue Light"/>
                <a:sym typeface="Helvetica Neue Light"/>
                <a:hlinkClick r:id="rId3"/>
              </a:rPr>
              <a:t>Twilio</a:t>
            </a:r>
            <a:r>
              <a:rPr lang="en" sz="1800">
                <a:solidFill>
                  <a:schemeClr val="dk1"/>
                </a:solidFill>
                <a:highlight>
                  <a:schemeClr val="lt1"/>
                </a:highlight>
                <a:latin typeface="Helvetica Neue Light"/>
                <a:ea typeface="Helvetica Neue Light"/>
                <a:cs typeface="Helvetica Neue Light"/>
                <a:sym typeface="Helvetica Neue Light"/>
              </a:rPr>
              <a:t> para comenzar a crear una cuenta desde “</a:t>
            </a:r>
            <a:r>
              <a:rPr i="1" lang="en" sz="1800">
                <a:solidFill>
                  <a:schemeClr val="dk1"/>
                </a:solidFill>
                <a:highlight>
                  <a:schemeClr val="lt1"/>
                </a:highlight>
                <a:latin typeface="Helvetica Neue Light"/>
                <a:ea typeface="Helvetica Neue Light"/>
                <a:cs typeface="Helvetica Neue Light"/>
                <a:sym typeface="Helvetica Neue Light"/>
              </a:rPr>
              <a:t>Sign up</a:t>
            </a:r>
            <a:r>
              <a:rPr lang="en" sz="1800">
                <a:solidFill>
                  <a:schemeClr val="dk1"/>
                </a:solidFill>
                <a:highlight>
                  <a:schemeClr val="lt1"/>
                </a:highlight>
                <a:latin typeface="Helvetica Neue Light"/>
                <a:ea typeface="Helvetica Neue Light"/>
                <a:cs typeface="Helvetica Neue Light"/>
                <a:sym typeface="Helvetica Neue Light"/>
              </a:rPr>
              <a:t>”.</a:t>
            </a:r>
            <a:endParaRPr sz="1800">
              <a:solidFill>
                <a:schemeClr val="dk1"/>
              </a:solidFill>
              <a:highlight>
                <a:schemeClr val="lt1"/>
              </a:highlight>
              <a:latin typeface="Helvetica Neue Light"/>
              <a:ea typeface="Helvetica Neue Light"/>
              <a:cs typeface="Helvetica Neue Light"/>
              <a:sym typeface="Helvetica Neue Light"/>
            </a:endParaRPr>
          </a:p>
        </p:txBody>
      </p:sp>
      <p:sp>
        <p:nvSpPr>
          <p:cNvPr id="392" name="Google Shape;392;p53"/>
          <p:cNvSpPr txBox="1"/>
          <p:nvPr/>
        </p:nvSpPr>
        <p:spPr>
          <a:xfrm>
            <a:off x="11805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Comenzando con Twilio</a:t>
            </a:r>
            <a:endParaRPr i="1" sz="3600">
              <a:latin typeface="Anton"/>
              <a:ea typeface="Anton"/>
              <a:cs typeface="Anton"/>
              <a:sym typeface="Anton"/>
            </a:endParaRPr>
          </a:p>
        </p:txBody>
      </p:sp>
      <p:pic>
        <p:nvPicPr>
          <p:cNvPr id="393" name="Google Shape;393;p53"/>
          <p:cNvPicPr preferRelativeResize="0"/>
          <p:nvPr/>
        </p:nvPicPr>
        <p:blipFill>
          <a:blip r:embed="rId4">
            <a:alphaModFix/>
          </a:blip>
          <a:stretch>
            <a:fillRect/>
          </a:stretch>
        </p:blipFill>
        <p:spPr>
          <a:xfrm>
            <a:off x="7567925" y="4659625"/>
            <a:ext cx="1186526" cy="330675"/>
          </a:xfrm>
          <a:prstGeom prst="rect">
            <a:avLst/>
          </a:prstGeom>
          <a:noFill/>
          <a:ln>
            <a:noFill/>
          </a:ln>
        </p:spPr>
      </p:pic>
      <p:grpSp>
        <p:nvGrpSpPr>
          <p:cNvPr id="394" name="Google Shape;394;p53"/>
          <p:cNvGrpSpPr/>
          <p:nvPr/>
        </p:nvGrpSpPr>
        <p:grpSpPr>
          <a:xfrm>
            <a:off x="1647175" y="1910175"/>
            <a:ext cx="5688352" cy="2851526"/>
            <a:chOff x="1647175" y="2062575"/>
            <a:chExt cx="5688352" cy="2851526"/>
          </a:xfrm>
        </p:grpSpPr>
        <p:pic>
          <p:nvPicPr>
            <p:cNvPr id="395" name="Google Shape;395;p53"/>
            <p:cNvPicPr preferRelativeResize="0"/>
            <p:nvPr/>
          </p:nvPicPr>
          <p:blipFill rotWithShape="1">
            <a:blip r:embed="rId5">
              <a:alphaModFix/>
            </a:blip>
            <a:srcRect b="0" l="0" r="1136" t="7800"/>
            <a:stretch/>
          </p:blipFill>
          <p:spPr>
            <a:xfrm>
              <a:off x="1647175" y="2062575"/>
              <a:ext cx="5688352" cy="2851526"/>
            </a:xfrm>
            <a:prstGeom prst="rect">
              <a:avLst/>
            </a:prstGeom>
            <a:noFill/>
            <a:ln cap="flat" cmpd="sng" w="9525">
              <a:solidFill>
                <a:schemeClr val="dk2"/>
              </a:solidFill>
              <a:prstDash val="solid"/>
              <a:round/>
              <a:headEnd len="sm" w="sm" type="none"/>
              <a:tailEnd len="sm" w="sm" type="none"/>
            </a:ln>
          </p:spPr>
        </p:pic>
        <p:sp>
          <p:nvSpPr>
            <p:cNvPr id="396" name="Google Shape;396;p53"/>
            <p:cNvSpPr/>
            <p:nvPr/>
          </p:nvSpPr>
          <p:spPr>
            <a:xfrm>
              <a:off x="6915341" y="2251050"/>
              <a:ext cx="368400" cy="2136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97" name="Google Shape;397;p53"/>
          <p:cNvPicPr preferRelativeResize="0"/>
          <p:nvPr/>
        </p:nvPicPr>
        <p:blipFill rotWithShape="1">
          <a:blip r:embed="rId6">
            <a:alphaModFix/>
          </a:blip>
          <a:srcRect b="20454" l="22363" r="20454" t="22363"/>
          <a:stretch/>
        </p:blipFill>
        <p:spPr>
          <a:xfrm>
            <a:off x="224500" y="172600"/>
            <a:ext cx="681675" cy="681675"/>
          </a:xfrm>
          <a:prstGeom prst="rect">
            <a:avLst/>
          </a:prstGeom>
          <a:noFill/>
          <a:ln>
            <a:noFill/>
          </a:ln>
        </p:spPr>
      </p:pic>
      <p:pic>
        <p:nvPicPr>
          <p:cNvPr id="398" name="Google Shape;398;p53"/>
          <p:cNvPicPr preferRelativeResize="0"/>
          <p:nvPr/>
        </p:nvPicPr>
        <p:blipFill rotWithShape="1">
          <a:blip r:embed="rId7">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3" name="Shape 113"/>
        <p:cNvGrpSpPr/>
        <p:nvPr/>
      </p:nvGrpSpPr>
      <p:grpSpPr>
        <a:xfrm>
          <a:off x="0" y="0"/>
          <a:ext cx="0" cy="0"/>
          <a:chOff x="0" y="0"/>
          <a:chExt cx="0" cy="0"/>
        </a:xfrm>
      </p:grpSpPr>
      <p:sp>
        <p:nvSpPr>
          <p:cNvPr id="114" name="Google Shape;114;p27"/>
          <p:cNvSpPr/>
          <p:nvPr/>
        </p:nvSpPr>
        <p:spPr>
          <a:xfrm>
            <a:off x="12290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5" name="Google Shape;115;p27"/>
          <p:cNvSpPr/>
          <p:nvPr/>
        </p:nvSpPr>
        <p:spPr>
          <a:xfrm>
            <a:off x="3609625"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 name="Google Shape;116;p2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17" name="Google Shape;117;p27"/>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7"/>
          <p:cNvSpPr txBox="1"/>
          <p:nvPr/>
        </p:nvSpPr>
        <p:spPr>
          <a:xfrm>
            <a:off x="3919358" y="13058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Clase 35</a:t>
            </a:r>
            <a:endParaRPr>
              <a:latin typeface="Helvetica Neue"/>
              <a:ea typeface="Helvetica Neue"/>
              <a:cs typeface="Helvetica Neue"/>
              <a:sym typeface="Helvetica Neue"/>
            </a:endParaRPr>
          </a:p>
        </p:txBody>
      </p:sp>
      <p:sp>
        <p:nvSpPr>
          <p:cNvPr id="119" name="Google Shape;119;p27"/>
          <p:cNvSpPr txBox="1"/>
          <p:nvPr/>
        </p:nvSpPr>
        <p:spPr>
          <a:xfrm>
            <a:off x="3720965" y="1834200"/>
            <a:ext cx="2013300" cy="424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200">
                <a:solidFill>
                  <a:schemeClr val="dk1"/>
                </a:solidFill>
                <a:highlight>
                  <a:schemeClr val="lt1"/>
                </a:highlight>
              </a:rPr>
              <a:t>Envío de mensajes y Seguridad</a:t>
            </a:r>
            <a:endParaRPr b="1" sz="1200">
              <a:solidFill>
                <a:schemeClr val="dk1"/>
              </a:solidFill>
              <a:highlight>
                <a:schemeClr val="lt1"/>
              </a:highlight>
            </a:endParaRPr>
          </a:p>
        </p:txBody>
      </p:sp>
      <p:pic>
        <p:nvPicPr>
          <p:cNvPr id="120" name="Google Shape;120;p27"/>
          <p:cNvPicPr preferRelativeResize="0"/>
          <p:nvPr/>
        </p:nvPicPr>
        <p:blipFill>
          <a:blip r:embed="rId4">
            <a:alphaModFix/>
          </a:blip>
          <a:stretch>
            <a:fillRect/>
          </a:stretch>
        </p:blipFill>
        <p:spPr>
          <a:xfrm>
            <a:off x="5276200" y="1391289"/>
            <a:ext cx="196500" cy="196500"/>
          </a:xfrm>
          <a:prstGeom prst="rect">
            <a:avLst/>
          </a:prstGeom>
          <a:noFill/>
          <a:ln>
            <a:noFill/>
          </a:ln>
        </p:spPr>
      </p:pic>
      <p:sp>
        <p:nvSpPr>
          <p:cNvPr id="121" name="Google Shape;121;p27"/>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7"/>
          <p:cNvSpPr txBox="1"/>
          <p:nvPr/>
        </p:nvSpPr>
        <p:spPr>
          <a:xfrm>
            <a:off x="1535858" y="13058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Clase 34</a:t>
            </a:r>
            <a:endParaRPr>
              <a:latin typeface="Helvetica Neue"/>
              <a:ea typeface="Helvetica Neue"/>
              <a:cs typeface="Helvetica Neue"/>
              <a:sym typeface="Helvetica Neue"/>
            </a:endParaRPr>
          </a:p>
        </p:txBody>
      </p:sp>
      <p:sp>
        <p:nvSpPr>
          <p:cNvPr id="123" name="Google Shape;123;p27"/>
          <p:cNvSpPr txBox="1"/>
          <p:nvPr/>
        </p:nvSpPr>
        <p:spPr>
          <a:xfrm>
            <a:off x="1320525" y="1834200"/>
            <a:ext cx="2062200" cy="424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200">
                <a:solidFill>
                  <a:schemeClr val="dk1"/>
                </a:solidFill>
                <a:highlight>
                  <a:schemeClr val="lt1"/>
                </a:highlight>
              </a:rPr>
              <a:t>Productos Cloud:AWS</a:t>
            </a:r>
            <a:endParaRPr b="1" sz="1200">
              <a:solidFill>
                <a:schemeClr val="dk1"/>
              </a:solidFill>
              <a:highlight>
                <a:schemeClr val="lt1"/>
              </a:highlight>
            </a:endParaRPr>
          </a:p>
        </p:txBody>
      </p:sp>
      <p:pic>
        <p:nvPicPr>
          <p:cNvPr id="124" name="Google Shape;124;p27"/>
          <p:cNvPicPr preferRelativeResize="0"/>
          <p:nvPr/>
        </p:nvPicPr>
        <p:blipFill>
          <a:blip r:embed="rId4">
            <a:alphaModFix/>
          </a:blip>
          <a:stretch>
            <a:fillRect/>
          </a:stretch>
        </p:blipFill>
        <p:spPr>
          <a:xfrm>
            <a:off x="2966250" y="1391289"/>
            <a:ext cx="196500" cy="196500"/>
          </a:xfrm>
          <a:prstGeom prst="rect">
            <a:avLst/>
          </a:prstGeom>
          <a:noFill/>
          <a:ln>
            <a:noFill/>
          </a:ln>
        </p:spPr>
      </p:pic>
      <p:sp>
        <p:nvSpPr>
          <p:cNvPr id="125" name="Google Shape;125;p27"/>
          <p:cNvSpPr txBox="1"/>
          <p:nvPr/>
        </p:nvSpPr>
        <p:spPr>
          <a:xfrm>
            <a:off x="1398000" y="2320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sp>
        <p:nvSpPr>
          <p:cNvPr id="126" name="Google Shape;126;p27"/>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7" name="Google Shape;127;p27"/>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7"/>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Clase 36</a:t>
            </a:r>
            <a:endParaRPr>
              <a:latin typeface="Helvetica Neue"/>
              <a:ea typeface="Helvetica Neue"/>
              <a:cs typeface="Helvetica Neue"/>
              <a:sym typeface="Helvetica Neue"/>
            </a:endParaRPr>
          </a:p>
        </p:txBody>
      </p:sp>
      <p:sp>
        <p:nvSpPr>
          <p:cNvPr id="129" name="Google Shape;129;p27"/>
          <p:cNvSpPr txBox="1"/>
          <p:nvPr/>
        </p:nvSpPr>
        <p:spPr>
          <a:xfrm>
            <a:off x="6146750" y="1834200"/>
            <a:ext cx="2157900" cy="424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200">
                <a:solidFill>
                  <a:schemeClr val="dk1"/>
                </a:solidFill>
                <a:highlight>
                  <a:schemeClr val="lt1"/>
                </a:highlight>
              </a:rPr>
              <a:t>Twilio &amp; OWASP</a:t>
            </a:r>
            <a:endParaRPr b="1" sz="1200">
              <a:solidFill>
                <a:schemeClr val="dk1"/>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t/>
            </a:r>
            <a:endParaRPr b="1" sz="1200">
              <a:latin typeface="Helvetica Neue"/>
              <a:ea typeface="Helvetica Neue"/>
              <a:cs typeface="Helvetica Neue"/>
              <a:sym typeface="Helvetica Neue"/>
            </a:endParaRPr>
          </a:p>
        </p:txBody>
      </p:sp>
      <p:pic>
        <p:nvPicPr>
          <p:cNvPr id="130" name="Google Shape;130;p27"/>
          <p:cNvPicPr preferRelativeResize="0"/>
          <p:nvPr/>
        </p:nvPicPr>
        <p:blipFill>
          <a:blip r:embed="rId4">
            <a:alphaModFix/>
          </a:blip>
          <a:stretch>
            <a:fillRect/>
          </a:stretch>
        </p:blipFill>
        <p:spPr>
          <a:xfrm>
            <a:off x="7733250" y="1391289"/>
            <a:ext cx="196500" cy="196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grpSp>
        <p:nvGrpSpPr>
          <p:cNvPr id="403" name="Google Shape;403;p54"/>
          <p:cNvGrpSpPr/>
          <p:nvPr/>
        </p:nvGrpSpPr>
        <p:grpSpPr>
          <a:xfrm>
            <a:off x="310919" y="1907184"/>
            <a:ext cx="4558600" cy="2293882"/>
            <a:chOff x="310925" y="2166150"/>
            <a:chExt cx="4021348" cy="2023538"/>
          </a:xfrm>
        </p:grpSpPr>
        <p:pic>
          <p:nvPicPr>
            <p:cNvPr id="404" name="Google Shape;404;p54"/>
            <p:cNvPicPr preferRelativeResize="0"/>
            <p:nvPr/>
          </p:nvPicPr>
          <p:blipFill rotWithShape="1">
            <a:blip r:embed="rId3">
              <a:alphaModFix/>
            </a:blip>
            <a:srcRect b="0" l="0" r="1487" t="8817"/>
            <a:stretch/>
          </p:blipFill>
          <p:spPr>
            <a:xfrm>
              <a:off x="310925" y="2166150"/>
              <a:ext cx="4021348" cy="2000700"/>
            </a:xfrm>
            <a:prstGeom prst="rect">
              <a:avLst/>
            </a:prstGeom>
            <a:noFill/>
            <a:ln cap="flat" cmpd="sng" w="19050">
              <a:solidFill>
                <a:schemeClr val="dk2"/>
              </a:solidFill>
              <a:prstDash val="solid"/>
              <a:round/>
              <a:headEnd len="sm" w="sm" type="none"/>
              <a:tailEnd len="sm" w="sm" type="none"/>
            </a:ln>
          </p:spPr>
        </p:pic>
        <p:sp>
          <p:nvSpPr>
            <p:cNvPr id="405" name="Google Shape;405;p54"/>
            <p:cNvSpPr/>
            <p:nvPr/>
          </p:nvSpPr>
          <p:spPr>
            <a:xfrm rot="10800000">
              <a:off x="1987846" y="4046588"/>
              <a:ext cx="299400" cy="143100"/>
            </a:xfrm>
            <a:prstGeom prst="leftArrow">
              <a:avLst>
                <a:gd fmla="val 50000" name="adj1"/>
                <a:gd fmla="val 50000" name="adj2"/>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 name="Google Shape;406;p54"/>
          <p:cNvGrpSpPr/>
          <p:nvPr/>
        </p:nvGrpSpPr>
        <p:grpSpPr>
          <a:xfrm>
            <a:off x="4240672" y="2547643"/>
            <a:ext cx="4627523" cy="2267993"/>
            <a:chOff x="4654325" y="2167751"/>
            <a:chExt cx="4082148" cy="2000700"/>
          </a:xfrm>
        </p:grpSpPr>
        <p:pic>
          <p:nvPicPr>
            <p:cNvPr id="407" name="Google Shape;407;p54"/>
            <p:cNvPicPr preferRelativeResize="0"/>
            <p:nvPr/>
          </p:nvPicPr>
          <p:blipFill rotWithShape="1">
            <a:blip r:embed="rId4">
              <a:alphaModFix/>
            </a:blip>
            <a:srcRect b="0" l="0" r="0" t="8817"/>
            <a:stretch/>
          </p:blipFill>
          <p:spPr>
            <a:xfrm>
              <a:off x="4654325" y="2167751"/>
              <a:ext cx="4082148" cy="2000700"/>
            </a:xfrm>
            <a:prstGeom prst="rect">
              <a:avLst/>
            </a:prstGeom>
            <a:noFill/>
            <a:ln cap="flat" cmpd="sng" w="19050">
              <a:solidFill>
                <a:schemeClr val="dk2"/>
              </a:solidFill>
              <a:prstDash val="solid"/>
              <a:round/>
              <a:headEnd len="sm" w="sm" type="none"/>
              <a:tailEnd len="sm" w="sm" type="none"/>
            </a:ln>
          </p:spPr>
        </p:pic>
        <p:sp>
          <p:nvSpPr>
            <p:cNvPr id="408" name="Google Shape;408;p54"/>
            <p:cNvSpPr/>
            <p:nvPr/>
          </p:nvSpPr>
          <p:spPr>
            <a:xfrm>
              <a:off x="4820855" y="2596701"/>
              <a:ext cx="1564800" cy="4491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 name="Google Shape;409;p54"/>
          <p:cNvSpPr txBox="1"/>
          <p:nvPr/>
        </p:nvSpPr>
        <p:spPr>
          <a:xfrm>
            <a:off x="329525" y="849075"/>
            <a:ext cx="8292000" cy="97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300"/>
              </a:spcBef>
              <a:spcAft>
                <a:spcPts val="1000"/>
              </a:spcAft>
              <a:buNone/>
            </a:pPr>
            <a:r>
              <a:rPr lang="en" sz="1800">
                <a:solidFill>
                  <a:schemeClr val="dk1"/>
                </a:solidFill>
                <a:highlight>
                  <a:schemeClr val="lt1"/>
                </a:highlight>
                <a:latin typeface="Helvetica Neue Light"/>
                <a:ea typeface="Helvetica Neue Light"/>
                <a:cs typeface="Helvetica Neue Light"/>
                <a:sym typeface="Helvetica Neue Light"/>
              </a:rPr>
              <a:t>Completamos los datos e iniciamos nuestro período de prueba gratis. Luego, vamos al </a:t>
            </a:r>
            <a:r>
              <a:rPr lang="en" sz="1800" u="sng">
                <a:solidFill>
                  <a:schemeClr val="hlink"/>
                </a:solidFill>
                <a:highlight>
                  <a:schemeClr val="lt1"/>
                </a:highlight>
                <a:latin typeface="Helvetica Neue Light"/>
                <a:ea typeface="Helvetica Neue Light"/>
                <a:cs typeface="Helvetica Neue Light"/>
                <a:sym typeface="Helvetica Neue Light"/>
                <a:hlinkClick r:id="rId5"/>
              </a:rPr>
              <a:t>login</a:t>
            </a:r>
            <a:r>
              <a:rPr lang="en" sz="1800">
                <a:solidFill>
                  <a:schemeClr val="dk1"/>
                </a:solidFill>
                <a:highlight>
                  <a:schemeClr val="lt1"/>
                </a:highlight>
                <a:latin typeface="Helvetica Neue Light"/>
                <a:ea typeface="Helvetica Neue Light"/>
                <a:cs typeface="Helvetica Neue Light"/>
                <a:sym typeface="Helvetica Neue Light"/>
              </a:rPr>
              <a:t> e iniciamos sesión con el mail con que nos registramos.</a:t>
            </a:r>
            <a:endParaRPr sz="1800">
              <a:solidFill>
                <a:schemeClr val="dk1"/>
              </a:solidFill>
              <a:highlight>
                <a:schemeClr val="lt1"/>
              </a:highlight>
              <a:latin typeface="Helvetica Neue Light"/>
              <a:ea typeface="Helvetica Neue Light"/>
              <a:cs typeface="Helvetica Neue Light"/>
              <a:sym typeface="Helvetica Neue Light"/>
            </a:endParaRPr>
          </a:p>
        </p:txBody>
      </p:sp>
      <p:sp>
        <p:nvSpPr>
          <p:cNvPr id="410" name="Google Shape;410;p54"/>
          <p:cNvSpPr txBox="1"/>
          <p:nvPr/>
        </p:nvSpPr>
        <p:spPr>
          <a:xfrm>
            <a:off x="11805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Comenzando con Twilio</a:t>
            </a:r>
            <a:endParaRPr i="1" sz="3600">
              <a:latin typeface="Anton"/>
              <a:ea typeface="Anton"/>
              <a:cs typeface="Anton"/>
              <a:sym typeface="Anton"/>
            </a:endParaRPr>
          </a:p>
        </p:txBody>
      </p:sp>
      <p:pic>
        <p:nvPicPr>
          <p:cNvPr id="411" name="Google Shape;411;p54"/>
          <p:cNvPicPr preferRelativeResize="0"/>
          <p:nvPr/>
        </p:nvPicPr>
        <p:blipFill>
          <a:blip r:embed="rId6">
            <a:alphaModFix/>
          </a:blip>
          <a:stretch>
            <a:fillRect/>
          </a:stretch>
        </p:blipFill>
        <p:spPr>
          <a:xfrm>
            <a:off x="7567925" y="4659625"/>
            <a:ext cx="1186526" cy="330675"/>
          </a:xfrm>
          <a:prstGeom prst="rect">
            <a:avLst/>
          </a:prstGeom>
          <a:noFill/>
          <a:ln>
            <a:noFill/>
          </a:ln>
        </p:spPr>
      </p:pic>
      <p:sp>
        <p:nvSpPr>
          <p:cNvPr id="412" name="Google Shape;412;p54"/>
          <p:cNvSpPr/>
          <p:nvPr/>
        </p:nvSpPr>
        <p:spPr>
          <a:xfrm>
            <a:off x="4077150" y="3778525"/>
            <a:ext cx="388500" cy="293400"/>
          </a:xfrm>
          <a:prstGeom prst="rightArrow">
            <a:avLst>
              <a:gd fmla="val 50000" name="adj1"/>
              <a:gd fmla="val 50000" name="adj2"/>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3" name="Google Shape;413;p54"/>
          <p:cNvPicPr preferRelativeResize="0"/>
          <p:nvPr/>
        </p:nvPicPr>
        <p:blipFill rotWithShape="1">
          <a:blip r:embed="rId7">
            <a:alphaModFix/>
          </a:blip>
          <a:srcRect b="20454" l="22363" r="20454" t="22363"/>
          <a:stretch/>
        </p:blipFill>
        <p:spPr>
          <a:xfrm>
            <a:off x="224500" y="172600"/>
            <a:ext cx="681675" cy="681675"/>
          </a:xfrm>
          <a:prstGeom prst="rect">
            <a:avLst/>
          </a:prstGeom>
          <a:noFill/>
          <a:ln>
            <a:noFill/>
          </a:ln>
        </p:spPr>
      </p:pic>
      <p:pic>
        <p:nvPicPr>
          <p:cNvPr id="414" name="Google Shape;414;p54"/>
          <p:cNvPicPr preferRelativeResize="0"/>
          <p:nvPr/>
        </p:nvPicPr>
        <p:blipFill rotWithShape="1">
          <a:blip r:embed="rId8">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5"/>
          <p:cNvSpPr txBox="1"/>
          <p:nvPr/>
        </p:nvSpPr>
        <p:spPr>
          <a:xfrm>
            <a:off x="329525" y="908015"/>
            <a:ext cx="8292000" cy="97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800">
                <a:solidFill>
                  <a:schemeClr val="dk1"/>
                </a:solidFill>
                <a:highlight>
                  <a:schemeClr val="lt1"/>
                </a:highlight>
                <a:latin typeface="Helvetica Neue Light"/>
                <a:ea typeface="Helvetica Neue Light"/>
                <a:cs typeface="Helvetica Neue Light"/>
                <a:sym typeface="Helvetica Neue Light"/>
              </a:rPr>
              <a:t>Vemos que como prueba, Twilio nos da una cantidad de USD para usar para SMS y un número que es el número de salida. Este es el número que el usuario verá cuando le llegue el mensaje, el número desde el que se envía.</a:t>
            </a:r>
            <a:endParaRPr sz="1800">
              <a:solidFill>
                <a:schemeClr val="dk1"/>
              </a:solidFill>
              <a:highlight>
                <a:schemeClr val="lt1"/>
              </a:highlight>
              <a:latin typeface="Helvetica Neue Light"/>
              <a:ea typeface="Helvetica Neue Light"/>
              <a:cs typeface="Helvetica Neue Light"/>
              <a:sym typeface="Helvetica Neue Light"/>
            </a:endParaRPr>
          </a:p>
        </p:txBody>
      </p:sp>
      <p:sp>
        <p:nvSpPr>
          <p:cNvPr id="420" name="Google Shape;420;p55"/>
          <p:cNvSpPr txBox="1"/>
          <p:nvPr/>
        </p:nvSpPr>
        <p:spPr>
          <a:xfrm>
            <a:off x="11805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Comenzando con Twilio</a:t>
            </a:r>
            <a:endParaRPr i="1" sz="3600">
              <a:latin typeface="Anton"/>
              <a:ea typeface="Anton"/>
              <a:cs typeface="Anton"/>
              <a:sym typeface="Anton"/>
            </a:endParaRPr>
          </a:p>
        </p:txBody>
      </p:sp>
      <p:pic>
        <p:nvPicPr>
          <p:cNvPr id="421" name="Google Shape;421;p5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22" name="Google Shape;422;p55"/>
          <p:cNvPicPr preferRelativeResize="0"/>
          <p:nvPr/>
        </p:nvPicPr>
        <p:blipFill rotWithShape="1">
          <a:blip r:embed="rId4">
            <a:alphaModFix/>
          </a:blip>
          <a:srcRect b="20454" l="22363" r="20454" t="22363"/>
          <a:stretch/>
        </p:blipFill>
        <p:spPr>
          <a:xfrm>
            <a:off x="224500" y="172600"/>
            <a:ext cx="681675" cy="681675"/>
          </a:xfrm>
          <a:prstGeom prst="rect">
            <a:avLst/>
          </a:prstGeom>
          <a:noFill/>
          <a:ln>
            <a:noFill/>
          </a:ln>
        </p:spPr>
      </p:pic>
      <p:pic>
        <p:nvPicPr>
          <p:cNvPr id="423" name="Google Shape;423;p55"/>
          <p:cNvPicPr preferRelativeResize="0"/>
          <p:nvPr/>
        </p:nvPicPr>
        <p:blipFill rotWithShape="1">
          <a:blip r:embed="rId5">
            <a:alphaModFix/>
          </a:blip>
          <a:srcRect b="0" l="0" r="0" t="0"/>
          <a:stretch/>
        </p:blipFill>
        <p:spPr>
          <a:xfrm>
            <a:off x="7532150" y="26371"/>
            <a:ext cx="1634174" cy="639850"/>
          </a:xfrm>
          <a:prstGeom prst="rect">
            <a:avLst/>
          </a:prstGeom>
          <a:noFill/>
          <a:ln>
            <a:noFill/>
          </a:ln>
        </p:spPr>
      </p:pic>
      <p:pic>
        <p:nvPicPr>
          <p:cNvPr id="424" name="Google Shape;424;p55"/>
          <p:cNvPicPr preferRelativeResize="0"/>
          <p:nvPr/>
        </p:nvPicPr>
        <p:blipFill>
          <a:blip r:embed="rId6">
            <a:alphaModFix/>
          </a:blip>
          <a:stretch>
            <a:fillRect/>
          </a:stretch>
        </p:blipFill>
        <p:spPr>
          <a:xfrm>
            <a:off x="152400" y="2032729"/>
            <a:ext cx="6516051" cy="3031800"/>
          </a:xfrm>
          <a:prstGeom prst="rect">
            <a:avLst/>
          </a:prstGeom>
          <a:noFill/>
          <a:ln>
            <a:noFill/>
          </a:ln>
        </p:spPr>
      </p:pic>
      <p:sp>
        <p:nvSpPr>
          <p:cNvPr id="425" name="Google Shape;425;p55"/>
          <p:cNvSpPr/>
          <p:nvPr/>
        </p:nvSpPr>
        <p:spPr>
          <a:xfrm>
            <a:off x="1391732" y="3296872"/>
            <a:ext cx="1731000" cy="4308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55"/>
          <p:cNvSpPr txBox="1"/>
          <p:nvPr/>
        </p:nvSpPr>
        <p:spPr>
          <a:xfrm>
            <a:off x="-1011475" y="296175"/>
            <a:ext cx="2023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rgbClr val="00FFFF"/>
                </a:highlight>
              </a:rPr>
              <a:t>OJO que la UI de twilio cambio y ahora es necesario tocar el boton para generar un numero para pruebas (no viene por defecto).</a:t>
            </a:r>
            <a:endParaRPr>
              <a:highlight>
                <a:srgbClr val="00FFFF"/>
              </a:high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6"/>
          <p:cNvSpPr txBox="1"/>
          <p:nvPr/>
        </p:nvSpPr>
        <p:spPr>
          <a:xfrm>
            <a:off x="329525" y="849075"/>
            <a:ext cx="8292000" cy="97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300"/>
              </a:spcBef>
              <a:spcAft>
                <a:spcPts val="1000"/>
              </a:spcAft>
              <a:buNone/>
            </a:pPr>
            <a:r>
              <a:rPr lang="en" sz="1800">
                <a:solidFill>
                  <a:schemeClr val="dk1"/>
                </a:solidFill>
                <a:highlight>
                  <a:schemeClr val="lt1"/>
                </a:highlight>
                <a:latin typeface="Helvetica Neue Light"/>
                <a:ea typeface="Helvetica Neue Light"/>
                <a:cs typeface="Helvetica Neue Light"/>
                <a:sym typeface="Helvetica Neue Light"/>
              </a:rPr>
              <a:t>Luego, vamos a </a:t>
            </a:r>
            <a:r>
              <a:rPr i="1" lang="en" sz="1800">
                <a:solidFill>
                  <a:schemeClr val="dk1"/>
                </a:solidFill>
                <a:highlight>
                  <a:schemeClr val="lt1"/>
                </a:highlight>
                <a:latin typeface="Helvetica Neue Light"/>
                <a:ea typeface="Helvetica Neue Light"/>
                <a:cs typeface="Helvetica Neue Light"/>
                <a:sym typeface="Helvetica Neue Light"/>
              </a:rPr>
              <a:t>verified numbers</a:t>
            </a:r>
            <a:r>
              <a:rPr lang="en" sz="1800">
                <a:solidFill>
                  <a:schemeClr val="dk1"/>
                </a:solidFill>
                <a:highlight>
                  <a:schemeClr val="lt1"/>
                </a:highlight>
                <a:latin typeface="Helvetica Neue Light"/>
                <a:ea typeface="Helvetica Neue Light"/>
                <a:cs typeface="Helvetica Neue Light"/>
                <a:sym typeface="Helvetica Neue Light"/>
              </a:rPr>
              <a:t> y vemos los números que están verificados para poder enviarles mensajes desde nuestra cuenta de prueba.</a:t>
            </a:r>
            <a:endParaRPr sz="1800">
              <a:solidFill>
                <a:schemeClr val="dk1"/>
              </a:solidFill>
              <a:highlight>
                <a:schemeClr val="lt1"/>
              </a:highlight>
              <a:latin typeface="Helvetica Neue Light"/>
              <a:ea typeface="Helvetica Neue Light"/>
              <a:cs typeface="Helvetica Neue Light"/>
              <a:sym typeface="Helvetica Neue Light"/>
            </a:endParaRPr>
          </a:p>
        </p:txBody>
      </p:sp>
      <p:sp>
        <p:nvSpPr>
          <p:cNvPr id="432" name="Google Shape;432;p56"/>
          <p:cNvSpPr txBox="1"/>
          <p:nvPr/>
        </p:nvSpPr>
        <p:spPr>
          <a:xfrm>
            <a:off x="11805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Comenzando con Twilio</a:t>
            </a:r>
            <a:endParaRPr i="1" sz="3600">
              <a:latin typeface="Anton"/>
              <a:ea typeface="Anton"/>
              <a:cs typeface="Anton"/>
              <a:sym typeface="Anton"/>
            </a:endParaRPr>
          </a:p>
        </p:txBody>
      </p:sp>
      <p:pic>
        <p:nvPicPr>
          <p:cNvPr id="433" name="Google Shape;433;p56"/>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34" name="Google Shape;434;p56"/>
          <p:cNvPicPr preferRelativeResize="0"/>
          <p:nvPr/>
        </p:nvPicPr>
        <p:blipFill rotWithShape="1">
          <a:blip r:embed="rId4">
            <a:alphaModFix/>
          </a:blip>
          <a:srcRect b="20454" l="22363" r="20454" t="22363"/>
          <a:stretch/>
        </p:blipFill>
        <p:spPr>
          <a:xfrm>
            <a:off x="224500" y="172600"/>
            <a:ext cx="681675" cy="681675"/>
          </a:xfrm>
          <a:prstGeom prst="rect">
            <a:avLst/>
          </a:prstGeom>
          <a:noFill/>
          <a:ln>
            <a:noFill/>
          </a:ln>
        </p:spPr>
      </p:pic>
      <p:pic>
        <p:nvPicPr>
          <p:cNvPr id="435" name="Google Shape;435;p56"/>
          <p:cNvPicPr preferRelativeResize="0"/>
          <p:nvPr/>
        </p:nvPicPr>
        <p:blipFill rotWithShape="1">
          <a:blip r:embed="rId5">
            <a:alphaModFix/>
          </a:blip>
          <a:srcRect b="0" l="0" r="0" t="0"/>
          <a:stretch/>
        </p:blipFill>
        <p:spPr>
          <a:xfrm>
            <a:off x="7532150" y="26371"/>
            <a:ext cx="1634174" cy="639850"/>
          </a:xfrm>
          <a:prstGeom prst="rect">
            <a:avLst/>
          </a:prstGeom>
          <a:noFill/>
          <a:ln>
            <a:noFill/>
          </a:ln>
        </p:spPr>
      </p:pic>
      <p:pic>
        <p:nvPicPr>
          <p:cNvPr id="436" name="Google Shape;436;p56"/>
          <p:cNvPicPr preferRelativeResize="0"/>
          <p:nvPr/>
        </p:nvPicPr>
        <p:blipFill>
          <a:blip r:embed="rId6">
            <a:alphaModFix/>
          </a:blip>
          <a:stretch>
            <a:fillRect/>
          </a:stretch>
        </p:blipFill>
        <p:spPr>
          <a:xfrm>
            <a:off x="152400" y="1973775"/>
            <a:ext cx="6484920" cy="3017325"/>
          </a:xfrm>
          <a:prstGeom prst="rect">
            <a:avLst/>
          </a:prstGeom>
          <a:noFill/>
          <a:ln>
            <a:noFill/>
          </a:ln>
        </p:spPr>
      </p:pic>
      <p:sp>
        <p:nvSpPr>
          <p:cNvPr id="437" name="Google Shape;437;p56"/>
          <p:cNvSpPr/>
          <p:nvPr/>
        </p:nvSpPr>
        <p:spPr>
          <a:xfrm>
            <a:off x="5445228" y="3505729"/>
            <a:ext cx="954000" cy="1908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8" name="Google Shape;438;p56"/>
          <p:cNvPicPr preferRelativeResize="0"/>
          <p:nvPr/>
        </p:nvPicPr>
        <p:blipFill>
          <a:blip r:embed="rId7">
            <a:alphaModFix/>
          </a:blip>
          <a:stretch>
            <a:fillRect/>
          </a:stretch>
        </p:blipFill>
        <p:spPr>
          <a:xfrm>
            <a:off x="-1342650" y="-116808"/>
            <a:ext cx="3653376" cy="19826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7"/>
          <p:cNvSpPr txBox="1"/>
          <p:nvPr/>
        </p:nvSpPr>
        <p:spPr>
          <a:xfrm>
            <a:off x="329525" y="849075"/>
            <a:ext cx="8292000" cy="97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300"/>
              </a:spcBef>
              <a:spcAft>
                <a:spcPts val="1000"/>
              </a:spcAft>
              <a:buNone/>
            </a:pPr>
            <a:r>
              <a:rPr lang="en" sz="1800">
                <a:solidFill>
                  <a:schemeClr val="dk1"/>
                </a:solidFill>
                <a:highlight>
                  <a:schemeClr val="lt1"/>
                </a:highlight>
                <a:latin typeface="Helvetica Neue Light"/>
                <a:ea typeface="Helvetica Neue Light"/>
                <a:cs typeface="Helvetica Neue Light"/>
                <a:sym typeface="Helvetica Neue Light"/>
              </a:rPr>
              <a:t>Acá podemos ingresar un número de teléfono e invitarlo a colaborar con nuestra cuenta. Recibirá un código, que debemos ingresar aquí para confirmar la verificación. A continuación ya podemos enviarle SMS desde Twilio.</a:t>
            </a:r>
            <a:endParaRPr sz="1800">
              <a:solidFill>
                <a:schemeClr val="dk1"/>
              </a:solidFill>
              <a:highlight>
                <a:schemeClr val="lt1"/>
              </a:highlight>
              <a:latin typeface="Helvetica Neue Light"/>
              <a:ea typeface="Helvetica Neue Light"/>
              <a:cs typeface="Helvetica Neue Light"/>
              <a:sym typeface="Helvetica Neue Light"/>
            </a:endParaRPr>
          </a:p>
        </p:txBody>
      </p:sp>
      <p:sp>
        <p:nvSpPr>
          <p:cNvPr id="444" name="Google Shape;444;p57"/>
          <p:cNvSpPr txBox="1"/>
          <p:nvPr/>
        </p:nvSpPr>
        <p:spPr>
          <a:xfrm>
            <a:off x="11805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Comenzando con Twilio</a:t>
            </a:r>
            <a:endParaRPr i="1" sz="3600">
              <a:latin typeface="Anton"/>
              <a:ea typeface="Anton"/>
              <a:cs typeface="Anton"/>
              <a:sym typeface="Anton"/>
            </a:endParaRPr>
          </a:p>
        </p:txBody>
      </p:sp>
      <p:pic>
        <p:nvPicPr>
          <p:cNvPr id="445" name="Google Shape;445;p57"/>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46" name="Google Shape;446;p57"/>
          <p:cNvPicPr preferRelativeResize="0"/>
          <p:nvPr/>
        </p:nvPicPr>
        <p:blipFill rotWithShape="1">
          <a:blip r:embed="rId4">
            <a:alphaModFix/>
          </a:blip>
          <a:srcRect b="20454" l="22363" r="20454" t="22363"/>
          <a:stretch/>
        </p:blipFill>
        <p:spPr>
          <a:xfrm>
            <a:off x="224500" y="172600"/>
            <a:ext cx="681675" cy="681675"/>
          </a:xfrm>
          <a:prstGeom prst="rect">
            <a:avLst/>
          </a:prstGeom>
          <a:noFill/>
          <a:ln>
            <a:noFill/>
          </a:ln>
        </p:spPr>
      </p:pic>
      <p:pic>
        <p:nvPicPr>
          <p:cNvPr id="447" name="Google Shape;447;p57"/>
          <p:cNvPicPr preferRelativeResize="0"/>
          <p:nvPr/>
        </p:nvPicPr>
        <p:blipFill rotWithShape="1">
          <a:blip r:embed="rId5">
            <a:alphaModFix/>
          </a:blip>
          <a:srcRect b="0" l="0" r="0" t="0"/>
          <a:stretch/>
        </p:blipFill>
        <p:spPr>
          <a:xfrm>
            <a:off x="7532150" y="26371"/>
            <a:ext cx="1634174" cy="639850"/>
          </a:xfrm>
          <a:prstGeom prst="rect">
            <a:avLst/>
          </a:prstGeom>
          <a:noFill/>
          <a:ln>
            <a:noFill/>
          </a:ln>
        </p:spPr>
      </p:pic>
      <p:sp>
        <p:nvSpPr>
          <p:cNvPr id="448" name="Google Shape;448;p57"/>
          <p:cNvSpPr/>
          <p:nvPr/>
        </p:nvSpPr>
        <p:spPr>
          <a:xfrm>
            <a:off x="5445228" y="3505729"/>
            <a:ext cx="954000" cy="1908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9" name="Google Shape;449;p57"/>
          <p:cNvPicPr preferRelativeResize="0"/>
          <p:nvPr/>
        </p:nvPicPr>
        <p:blipFill>
          <a:blip r:embed="rId6">
            <a:alphaModFix/>
          </a:blip>
          <a:stretch>
            <a:fillRect/>
          </a:stretch>
        </p:blipFill>
        <p:spPr>
          <a:xfrm>
            <a:off x="275325" y="2156625"/>
            <a:ext cx="8074348" cy="1861375"/>
          </a:xfrm>
          <a:prstGeom prst="rect">
            <a:avLst/>
          </a:prstGeom>
          <a:noFill/>
          <a:ln>
            <a:noFill/>
          </a:ln>
        </p:spPr>
      </p:pic>
      <p:pic>
        <p:nvPicPr>
          <p:cNvPr id="450" name="Google Shape;450;p57"/>
          <p:cNvPicPr preferRelativeResize="0"/>
          <p:nvPr/>
        </p:nvPicPr>
        <p:blipFill>
          <a:blip r:embed="rId7">
            <a:alphaModFix/>
          </a:blip>
          <a:stretch>
            <a:fillRect/>
          </a:stretch>
        </p:blipFill>
        <p:spPr>
          <a:xfrm>
            <a:off x="224500" y="4017998"/>
            <a:ext cx="7159537" cy="972300"/>
          </a:xfrm>
          <a:prstGeom prst="rect">
            <a:avLst/>
          </a:prstGeom>
          <a:noFill/>
          <a:ln>
            <a:noFill/>
          </a:ln>
        </p:spPr>
      </p:pic>
      <p:sp>
        <p:nvSpPr>
          <p:cNvPr id="451" name="Google Shape;451;p57"/>
          <p:cNvSpPr/>
          <p:nvPr/>
        </p:nvSpPr>
        <p:spPr>
          <a:xfrm>
            <a:off x="401982" y="4617491"/>
            <a:ext cx="1026600" cy="67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8"/>
          <p:cNvSpPr txBox="1"/>
          <p:nvPr/>
        </p:nvSpPr>
        <p:spPr>
          <a:xfrm>
            <a:off x="329525" y="849075"/>
            <a:ext cx="8292000" cy="97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a:solidFill>
                  <a:schemeClr val="dk1"/>
                </a:solidFill>
                <a:highlight>
                  <a:schemeClr val="lt1"/>
                </a:highlight>
                <a:latin typeface="Helvetica Neue Light"/>
                <a:ea typeface="Helvetica Neue Light"/>
                <a:cs typeface="Helvetica Neue Light"/>
                <a:sym typeface="Helvetica Neue Light"/>
              </a:rPr>
              <a:t>Para poder enviar mensajes a Argentina, hay que configurarlo.</a:t>
            </a:r>
            <a:endParaRPr>
              <a:solidFill>
                <a:schemeClr val="dk1"/>
              </a:solidFill>
              <a:highlight>
                <a:schemeClr val="lt1"/>
              </a:highlight>
              <a:latin typeface="Helvetica Neue Light"/>
              <a:ea typeface="Helvetica Neue Light"/>
              <a:cs typeface="Helvetica Neue Light"/>
              <a:sym typeface="Helvetica Neue Light"/>
            </a:endParaRPr>
          </a:p>
        </p:txBody>
      </p:sp>
      <p:sp>
        <p:nvSpPr>
          <p:cNvPr id="457" name="Google Shape;457;p58"/>
          <p:cNvSpPr txBox="1"/>
          <p:nvPr/>
        </p:nvSpPr>
        <p:spPr>
          <a:xfrm>
            <a:off x="11805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Comenzando con Twilio</a:t>
            </a:r>
            <a:endParaRPr i="1" sz="3600">
              <a:latin typeface="Anton"/>
              <a:ea typeface="Anton"/>
              <a:cs typeface="Anton"/>
              <a:sym typeface="Anton"/>
            </a:endParaRPr>
          </a:p>
        </p:txBody>
      </p:sp>
      <p:pic>
        <p:nvPicPr>
          <p:cNvPr id="458" name="Google Shape;458;p5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59" name="Google Shape;459;p58"/>
          <p:cNvPicPr preferRelativeResize="0"/>
          <p:nvPr/>
        </p:nvPicPr>
        <p:blipFill rotWithShape="1">
          <a:blip r:embed="rId4">
            <a:alphaModFix/>
          </a:blip>
          <a:srcRect b="20454" l="22363" r="20454" t="22363"/>
          <a:stretch/>
        </p:blipFill>
        <p:spPr>
          <a:xfrm>
            <a:off x="224500" y="172600"/>
            <a:ext cx="681675" cy="681675"/>
          </a:xfrm>
          <a:prstGeom prst="rect">
            <a:avLst/>
          </a:prstGeom>
          <a:noFill/>
          <a:ln>
            <a:noFill/>
          </a:ln>
        </p:spPr>
      </p:pic>
      <p:pic>
        <p:nvPicPr>
          <p:cNvPr id="460" name="Google Shape;460;p58"/>
          <p:cNvPicPr preferRelativeResize="0"/>
          <p:nvPr/>
        </p:nvPicPr>
        <p:blipFill rotWithShape="1">
          <a:blip r:embed="rId5">
            <a:alphaModFix/>
          </a:blip>
          <a:srcRect b="0" l="0" r="0" t="0"/>
          <a:stretch/>
        </p:blipFill>
        <p:spPr>
          <a:xfrm>
            <a:off x="7532150" y="26371"/>
            <a:ext cx="1634174" cy="639850"/>
          </a:xfrm>
          <a:prstGeom prst="rect">
            <a:avLst/>
          </a:prstGeom>
          <a:noFill/>
          <a:ln>
            <a:noFill/>
          </a:ln>
        </p:spPr>
      </p:pic>
      <p:pic>
        <p:nvPicPr>
          <p:cNvPr id="461" name="Google Shape;461;p58"/>
          <p:cNvPicPr preferRelativeResize="0"/>
          <p:nvPr/>
        </p:nvPicPr>
        <p:blipFill>
          <a:blip r:embed="rId6">
            <a:alphaModFix/>
          </a:blip>
          <a:stretch>
            <a:fillRect/>
          </a:stretch>
        </p:blipFill>
        <p:spPr>
          <a:xfrm>
            <a:off x="279150" y="2285950"/>
            <a:ext cx="5177900" cy="1471675"/>
          </a:xfrm>
          <a:prstGeom prst="rect">
            <a:avLst/>
          </a:prstGeom>
          <a:noFill/>
          <a:ln>
            <a:noFill/>
          </a:ln>
        </p:spPr>
      </p:pic>
      <p:sp>
        <p:nvSpPr>
          <p:cNvPr id="462" name="Google Shape;462;p58"/>
          <p:cNvSpPr/>
          <p:nvPr/>
        </p:nvSpPr>
        <p:spPr>
          <a:xfrm>
            <a:off x="416025" y="3200920"/>
            <a:ext cx="936600" cy="4383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58"/>
          <p:cNvSpPr/>
          <p:nvPr/>
        </p:nvSpPr>
        <p:spPr>
          <a:xfrm>
            <a:off x="3083025" y="3028778"/>
            <a:ext cx="681600" cy="2286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4" name="Google Shape;464;p58"/>
          <p:cNvPicPr preferRelativeResize="0"/>
          <p:nvPr/>
        </p:nvPicPr>
        <p:blipFill>
          <a:blip r:embed="rId7">
            <a:alphaModFix/>
          </a:blip>
          <a:stretch>
            <a:fillRect/>
          </a:stretch>
        </p:blipFill>
        <p:spPr>
          <a:xfrm>
            <a:off x="4864301" y="1370125"/>
            <a:ext cx="3882100" cy="3213300"/>
          </a:xfrm>
          <a:prstGeom prst="rect">
            <a:avLst/>
          </a:prstGeom>
          <a:noFill/>
          <a:ln cap="flat" cmpd="sng" w="19050">
            <a:solidFill>
              <a:srgbClr val="9E9E9E"/>
            </a:solidFill>
            <a:prstDash val="solid"/>
            <a:round/>
            <a:headEnd len="sm" w="sm" type="none"/>
            <a:tailEnd len="sm" w="sm" type="none"/>
          </a:ln>
        </p:spPr>
      </p:pic>
      <p:sp>
        <p:nvSpPr>
          <p:cNvPr id="465" name="Google Shape;465;p58"/>
          <p:cNvSpPr/>
          <p:nvPr/>
        </p:nvSpPr>
        <p:spPr>
          <a:xfrm>
            <a:off x="5292825" y="1428578"/>
            <a:ext cx="681600" cy="2286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58"/>
          <p:cNvSpPr/>
          <p:nvPr/>
        </p:nvSpPr>
        <p:spPr>
          <a:xfrm>
            <a:off x="5445225" y="3790775"/>
            <a:ext cx="936600" cy="2286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58"/>
          <p:cNvSpPr/>
          <p:nvPr/>
        </p:nvSpPr>
        <p:spPr>
          <a:xfrm>
            <a:off x="6664425" y="1772875"/>
            <a:ext cx="1470300" cy="2286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9"/>
          <p:cNvSpPr txBox="1"/>
          <p:nvPr/>
        </p:nvSpPr>
        <p:spPr>
          <a:xfrm>
            <a:off x="153075" y="925275"/>
            <a:ext cx="8740800" cy="11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Helvetica Neue Light"/>
                <a:ea typeface="Helvetica Neue Light"/>
                <a:cs typeface="Helvetica Neue Light"/>
                <a:sym typeface="Helvetica Neue Light"/>
              </a:rPr>
              <a:t>Vamos ahora a nuestro proyecto e instalamos Twilio como dependencia.</a:t>
            </a:r>
            <a:endParaRPr sz="1600">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lang="en" sz="1600">
                <a:latin typeface="Helvetica Neue Light"/>
                <a:ea typeface="Helvetica Neue Light"/>
                <a:cs typeface="Helvetica Neue Light"/>
                <a:sym typeface="Helvetica Neue Light"/>
              </a:rPr>
              <a:t>Luego configuramos el envío de mensajes como muestra el siguiente código.</a:t>
            </a:r>
            <a:endParaRPr sz="1600">
              <a:latin typeface="Helvetica Neue Light"/>
              <a:ea typeface="Helvetica Neue Light"/>
              <a:cs typeface="Helvetica Neue Light"/>
              <a:sym typeface="Helvetica Neue Light"/>
            </a:endParaRPr>
          </a:p>
          <a:p>
            <a:pPr indent="0" lvl="0" marL="0" rtl="0" algn="l">
              <a:spcBef>
                <a:spcPts val="0"/>
              </a:spcBef>
              <a:spcAft>
                <a:spcPts val="0"/>
              </a:spcAft>
              <a:buNone/>
            </a:pPr>
            <a:r>
              <a:rPr lang="en" sz="1600">
                <a:latin typeface="Helvetica Neue Light"/>
                <a:ea typeface="Helvetica Neue Light"/>
                <a:cs typeface="Helvetica Neue Light"/>
                <a:sym typeface="Helvetica Neue Light"/>
              </a:rPr>
              <a:t>Los datos de accountSid y authToken lo sacamos de la cuenta de Twilio que creamos.</a:t>
            </a:r>
            <a:endParaRPr sz="1600">
              <a:solidFill>
                <a:schemeClr val="dk1"/>
              </a:solidFill>
              <a:highlight>
                <a:schemeClr val="lt1"/>
              </a:highlight>
              <a:latin typeface="Helvetica Neue Light"/>
              <a:ea typeface="Helvetica Neue Light"/>
              <a:cs typeface="Helvetica Neue Light"/>
              <a:sym typeface="Helvetica Neue Light"/>
            </a:endParaRPr>
          </a:p>
        </p:txBody>
      </p:sp>
      <p:pic>
        <p:nvPicPr>
          <p:cNvPr id="473" name="Google Shape;473;p5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74" name="Google Shape;474;p59"/>
          <p:cNvPicPr preferRelativeResize="0"/>
          <p:nvPr/>
        </p:nvPicPr>
        <p:blipFill>
          <a:blip r:embed="rId4">
            <a:alphaModFix/>
          </a:blip>
          <a:stretch>
            <a:fillRect/>
          </a:stretch>
        </p:blipFill>
        <p:spPr>
          <a:xfrm>
            <a:off x="6713900" y="996975"/>
            <a:ext cx="2228850" cy="304800"/>
          </a:xfrm>
          <a:prstGeom prst="rect">
            <a:avLst/>
          </a:prstGeom>
          <a:noFill/>
          <a:ln cap="flat" cmpd="sng" w="9525">
            <a:solidFill>
              <a:schemeClr val="dk2"/>
            </a:solidFill>
            <a:prstDash val="solid"/>
            <a:round/>
            <a:headEnd len="sm" w="sm" type="none"/>
            <a:tailEnd len="sm" w="sm" type="none"/>
          </a:ln>
        </p:spPr>
      </p:pic>
      <p:pic>
        <p:nvPicPr>
          <p:cNvPr id="475" name="Google Shape;475;p59"/>
          <p:cNvPicPr preferRelativeResize="0"/>
          <p:nvPr/>
        </p:nvPicPr>
        <p:blipFill rotWithShape="1">
          <a:blip r:embed="rId5">
            <a:alphaModFix/>
          </a:blip>
          <a:srcRect b="20454" l="22363" r="20454" t="22363"/>
          <a:stretch/>
        </p:blipFill>
        <p:spPr>
          <a:xfrm>
            <a:off x="224500" y="172600"/>
            <a:ext cx="681675" cy="681675"/>
          </a:xfrm>
          <a:prstGeom prst="rect">
            <a:avLst/>
          </a:prstGeom>
          <a:noFill/>
          <a:ln>
            <a:noFill/>
          </a:ln>
        </p:spPr>
      </p:pic>
      <p:pic>
        <p:nvPicPr>
          <p:cNvPr id="476" name="Google Shape;476;p59"/>
          <p:cNvPicPr preferRelativeResize="0"/>
          <p:nvPr/>
        </p:nvPicPr>
        <p:blipFill rotWithShape="1">
          <a:blip r:embed="rId6">
            <a:alphaModFix/>
          </a:blip>
          <a:srcRect b="0" l="0" r="0" t="0"/>
          <a:stretch/>
        </p:blipFill>
        <p:spPr>
          <a:xfrm>
            <a:off x="7532150" y="26371"/>
            <a:ext cx="1634174" cy="639850"/>
          </a:xfrm>
          <a:prstGeom prst="rect">
            <a:avLst/>
          </a:prstGeom>
          <a:noFill/>
          <a:ln>
            <a:noFill/>
          </a:ln>
        </p:spPr>
      </p:pic>
      <p:sp>
        <p:nvSpPr>
          <p:cNvPr id="477" name="Google Shape;477;p59"/>
          <p:cNvSpPr txBox="1"/>
          <p:nvPr/>
        </p:nvSpPr>
        <p:spPr>
          <a:xfrm>
            <a:off x="10281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Configurar Twilio en nuestra app</a:t>
            </a:r>
            <a:endParaRPr i="1" sz="3600">
              <a:latin typeface="Anton"/>
              <a:ea typeface="Anton"/>
              <a:cs typeface="Anton"/>
              <a:sym typeface="Anton"/>
            </a:endParaRPr>
          </a:p>
        </p:txBody>
      </p:sp>
      <p:sp>
        <p:nvSpPr>
          <p:cNvPr id="478" name="Google Shape;478;p59"/>
          <p:cNvSpPr txBox="1"/>
          <p:nvPr/>
        </p:nvSpPr>
        <p:spPr>
          <a:xfrm>
            <a:off x="1977100" y="1847475"/>
            <a:ext cx="4603200" cy="3156600"/>
          </a:xfrm>
          <a:prstGeom prst="rect">
            <a:avLst/>
          </a:prstGeom>
          <a:solidFill>
            <a:srgbClr val="1E1E1E"/>
          </a:soli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n" sz="850">
                <a:solidFill>
                  <a:srgbClr val="C586C0"/>
                </a:solidFill>
                <a:highlight>
                  <a:srgbClr val="1E1E1E"/>
                </a:highlight>
                <a:latin typeface="Courier New"/>
                <a:ea typeface="Courier New"/>
                <a:cs typeface="Courier New"/>
                <a:sym typeface="Courier New"/>
              </a:rPr>
              <a:t>import</a:t>
            </a:r>
            <a:r>
              <a:rPr lang="en" sz="850">
                <a:solidFill>
                  <a:srgbClr val="D4D4D4"/>
                </a:solidFill>
                <a:highlight>
                  <a:srgbClr val="1E1E1E"/>
                </a:highlight>
                <a:latin typeface="Courier New"/>
                <a:ea typeface="Courier New"/>
                <a:cs typeface="Courier New"/>
                <a:sym typeface="Courier New"/>
              </a:rPr>
              <a:t> </a:t>
            </a:r>
            <a:r>
              <a:rPr lang="en" sz="850">
                <a:solidFill>
                  <a:srgbClr val="9CDCFE"/>
                </a:solidFill>
                <a:highlight>
                  <a:srgbClr val="1E1E1E"/>
                </a:highlight>
                <a:latin typeface="Courier New"/>
                <a:ea typeface="Courier New"/>
                <a:cs typeface="Courier New"/>
                <a:sym typeface="Courier New"/>
              </a:rPr>
              <a:t>twilio</a:t>
            </a:r>
            <a:r>
              <a:rPr lang="en" sz="850">
                <a:solidFill>
                  <a:srgbClr val="D4D4D4"/>
                </a:solidFill>
                <a:highlight>
                  <a:srgbClr val="1E1E1E"/>
                </a:highlight>
                <a:latin typeface="Courier New"/>
                <a:ea typeface="Courier New"/>
                <a:cs typeface="Courier New"/>
                <a:sym typeface="Courier New"/>
              </a:rPr>
              <a:t> </a:t>
            </a:r>
            <a:r>
              <a:rPr lang="en" sz="850">
                <a:solidFill>
                  <a:srgbClr val="C586C0"/>
                </a:solidFill>
                <a:highlight>
                  <a:srgbClr val="1E1E1E"/>
                </a:highlight>
                <a:latin typeface="Courier New"/>
                <a:ea typeface="Courier New"/>
                <a:cs typeface="Courier New"/>
                <a:sym typeface="Courier New"/>
              </a:rPr>
              <a:t>from</a:t>
            </a:r>
            <a:r>
              <a:rPr lang="en" sz="850">
                <a:solidFill>
                  <a:srgbClr val="D4D4D4"/>
                </a:solidFill>
                <a:highlight>
                  <a:srgbClr val="1E1E1E"/>
                </a:highlight>
                <a:latin typeface="Courier New"/>
                <a:ea typeface="Courier New"/>
                <a:cs typeface="Courier New"/>
                <a:sym typeface="Courier New"/>
              </a:rPr>
              <a:t> </a:t>
            </a:r>
            <a:r>
              <a:rPr lang="en" sz="850">
                <a:solidFill>
                  <a:srgbClr val="CE9178"/>
                </a:solidFill>
                <a:highlight>
                  <a:srgbClr val="1E1E1E"/>
                </a:highlight>
                <a:latin typeface="Courier New"/>
                <a:ea typeface="Courier New"/>
                <a:cs typeface="Courier New"/>
                <a:sym typeface="Courier New"/>
              </a:rPr>
              <a:t>'twilio'</a:t>
            </a:r>
            <a:endParaRPr sz="85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8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850">
                <a:solidFill>
                  <a:srgbClr val="569CD6"/>
                </a:solidFill>
                <a:highlight>
                  <a:srgbClr val="1E1E1E"/>
                </a:highlight>
                <a:latin typeface="Courier New"/>
                <a:ea typeface="Courier New"/>
                <a:cs typeface="Courier New"/>
                <a:sym typeface="Courier New"/>
              </a:rPr>
              <a:t>const</a:t>
            </a:r>
            <a:r>
              <a:rPr lang="en" sz="850">
                <a:solidFill>
                  <a:srgbClr val="D4D4D4"/>
                </a:solidFill>
                <a:highlight>
                  <a:srgbClr val="1E1E1E"/>
                </a:highlight>
                <a:latin typeface="Courier New"/>
                <a:ea typeface="Courier New"/>
                <a:cs typeface="Courier New"/>
                <a:sym typeface="Courier New"/>
              </a:rPr>
              <a:t> </a:t>
            </a:r>
            <a:r>
              <a:rPr lang="en" sz="850">
                <a:solidFill>
                  <a:srgbClr val="4FC1FF"/>
                </a:solidFill>
                <a:highlight>
                  <a:srgbClr val="1E1E1E"/>
                </a:highlight>
                <a:latin typeface="Courier New"/>
                <a:ea typeface="Courier New"/>
                <a:cs typeface="Courier New"/>
                <a:sym typeface="Courier New"/>
              </a:rPr>
              <a:t>accountSid</a:t>
            </a:r>
            <a:r>
              <a:rPr lang="en" sz="850">
                <a:solidFill>
                  <a:srgbClr val="D4D4D4"/>
                </a:solidFill>
                <a:highlight>
                  <a:srgbClr val="1E1E1E"/>
                </a:highlight>
                <a:latin typeface="Courier New"/>
                <a:ea typeface="Courier New"/>
                <a:cs typeface="Courier New"/>
                <a:sym typeface="Courier New"/>
              </a:rPr>
              <a:t> = </a:t>
            </a:r>
            <a:r>
              <a:rPr lang="en" sz="850">
                <a:solidFill>
                  <a:srgbClr val="CE9178"/>
                </a:solidFill>
                <a:highlight>
                  <a:srgbClr val="1E1E1E"/>
                </a:highlight>
                <a:latin typeface="Courier New"/>
                <a:ea typeface="Courier New"/>
                <a:cs typeface="Courier New"/>
                <a:sym typeface="Courier New"/>
              </a:rPr>
              <a:t>'xxxxxxxxxxxxxxxx'</a:t>
            </a:r>
            <a:endParaRPr sz="85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850">
                <a:solidFill>
                  <a:srgbClr val="569CD6"/>
                </a:solidFill>
                <a:highlight>
                  <a:srgbClr val="1E1E1E"/>
                </a:highlight>
                <a:latin typeface="Courier New"/>
                <a:ea typeface="Courier New"/>
                <a:cs typeface="Courier New"/>
                <a:sym typeface="Courier New"/>
              </a:rPr>
              <a:t>const</a:t>
            </a:r>
            <a:r>
              <a:rPr lang="en" sz="850">
                <a:solidFill>
                  <a:srgbClr val="D4D4D4"/>
                </a:solidFill>
                <a:highlight>
                  <a:srgbClr val="1E1E1E"/>
                </a:highlight>
                <a:latin typeface="Courier New"/>
                <a:ea typeface="Courier New"/>
                <a:cs typeface="Courier New"/>
                <a:sym typeface="Courier New"/>
              </a:rPr>
              <a:t> </a:t>
            </a:r>
            <a:r>
              <a:rPr lang="en" sz="850">
                <a:solidFill>
                  <a:srgbClr val="4FC1FF"/>
                </a:solidFill>
                <a:highlight>
                  <a:srgbClr val="1E1E1E"/>
                </a:highlight>
                <a:latin typeface="Courier New"/>
                <a:ea typeface="Courier New"/>
                <a:cs typeface="Courier New"/>
                <a:sym typeface="Courier New"/>
              </a:rPr>
              <a:t>authToken</a:t>
            </a:r>
            <a:r>
              <a:rPr lang="en" sz="850">
                <a:solidFill>
                  <a:srgbClr val="D4D4D4"/>
                </a:solidFill>
                <a:highlight>
                  <a:srgbClr val="1E1E1E"/>
                </a:highlight>
                <a:latin typeface="Courier New"/>
                <a:ea typeface="Courier New"/>
                <a:cs typeface="Courier New"/>
                <a:sym typeface="Courier New"/>
              </a:rPr>
              <a:t> = </a:t>
            </a:r>
            <a:r>
              <a:rPr lang="en" sz="850">
                <a:solidFill>
                  <a:srgbClr val="CE9178"/>
                </a:solidFill>
                <a:highlight>
                  <a:srgbClr val="1E1E1E"/>
                </a:highlight>
                <a:latin typeface="Courier New"/>
                <a:ea typeface="Courier New"/>
                <a:cs typeface="Courier New"/>
                <a:sym typeface="Courier New"/>
              </a:rPr>
              <a:t>'xxxxxxxxxxxxxxxxx'</a:t>
            </a:r>
            <a:endParaRPr sz="85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8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850">
                <a:solidFill>
                  <a:srgbClr val="569CD6"/>
                </a:solidFill>
                <a:highlight>
                  <a:srgbClr val="1E1E1E"/>
                </a:highlight>
                <a:latin typeface="Courier New"/>
                <a:ea typeface="Courier New"/>
                <a:cs typeface="Courier New"/>
                <a:sym typeface="Courier New"/>
              </a:rPr>
              <a:t>const</a:t>
            </a:r>
            <a:r>
              <a:rPr lang="en" sz="850">
                <a:solidFill>
                  <a:srgbClr val="D4D4D4"/>
                </a:solidFill>
                <a:highlight>
                  <a:srgbClr val="1E1E1E"/>
                </a:highlight>
                <a:latin typeface="Courier New"/>
                <a:ea typeface="Courier New"/>
                <a:cs typeface="Courier New"/>
                <a:sym typeface="Courier New"/>
              </a:rPr>
              <a:t> </a:t>
            </a:r>
            <a:r>
              <a:rPr lang="en" sz="850">
                <a:solidFill>
                  <a:srgbClr val="4FC1FF"/>
                </a:solidFill>
                <a:highlight>
                  <a:srgbClr val="1E1E1E"/>
                </a:highlight>
                <a:latin typeface="Courier New"/>
                <a:ea typeface="Courier New"/>
                <a:cs typeface="Courier New"/>
                <a:sym typeface="Courier New"/>
              </a:rPr>
              <a:t>client</a:t>
            </a:r>
            <a:r>
              <a:rPr lang="en" sz="850">
                <a:solidFill>
                  <a:srgbClr val="D4D4D4"/>
                </a:solidFill>
                <a:highlight>
                  <a:srgbClr val="1E1E1E"/>
                </a:highlight>
                <a:latin typeface="Courier New"/>
                <a:ea typeface="Courier New"/>
                <a:cs typeface="Courier New"/>
                <a:sym typeface="Courier New"/>
              </a:rPr>
              <a:t> = </a:t>
            </a:r>
            <a:r>
              <a:rPr lang="en" sz="850">
                <a:solidFill>
                  <a:srgbClr val="DCDCAA"/>
                </a:solidFill>
                <a:highlight>
                  <a:srgbClr val="1E1E1E"/>
                </a:highlight>
                <a:latin typeface="Courier New"/>
                <a:ea typeface="Courier New"/>
                <a:cs typeface="Courier New"/>
                <a:sym typeface="Courier New"/>
              </a:rPr>
              <a:t>twilio</a:t>
            </a:r>
            <a:r>
              <a:rPr lang="en" sz="850">
                <a:solidFill>
                  <a:srgbClr val="D4D4D4"/>
                </a:solidFill>
                <a:highlight>
                  <a:srgbClr val="1E1E1E"/>
                </a:highlight>
                <a:latin typeface="Courier New"/>
                <a:ea typeface="Courier New"/>
                <a:cs typeface="Courier New"/>
                <a:sym typeface="Courier New"/>
              </a:rPr>
              <a:t>(</a:t>
            </a:r>
            <a:r>
              <a:rPr lang="en" sz="850">
                <a:solidFill>
                  <a:srgbClr val="9CDCFE"/>
                </a:solidFill>
                <a:highlight>
                  <a:srgbClr val="1E1E1E"/>
                </a:highlight>
                <a:latin typeface="Courier New"/>
                <a:ea typeface="Courier New"/>
                <a:cs typeface="Courier New"/>
                <a:sym typeface="Courier New"/>
              </a:rPr>
              <a:t>accountSid</a:t>
            </a:r>
            <a:r>
              <a:rPr lang="en" sz="850">
                <a:solidFill>
                  <a:srgbClr val="D4D4D4"/>
                </a:solidFill>
                <a:highlight>
                  <a:srgbClr val="1E1E1E"/>
                </a:highlight>
                <a:latin typeface="Courier New"/>
                <a:ea typeface="Courier New"/>
                <a:cs typeface="Courier New"/>
                <a:sym typeface="Courier New"/>
              </a:rPr>
              <a:t>, </a:t>
            </a:r>
            <a:r>
              <a:rPr lang="en" sz="850">
                <a:solidFill>
                  <a:srgbClr val="9CDCFE"/>
                </a:solidFill>
                <a:highlight>
                  <a:srgbClr val="1E1E1E"/>
                </a:highlight>
                <a:latin typeface="Courier New"/>
                <a:ea typeface="Courier New"/>
                <a:cs typeface="Courier New"/>
                <a:sym typeface="Courier New"/>
              </a:rPr>
              <a:t>authToken</a:t>
            </a:r>
            <a:r>
              <a:rPr lang="en" sz="850">
                <a:solidFill>
                  <a:srgbClr val="D4D4D4"/>
                </a:solidFill>
                <a:highlight>
                  <a:srgbClr val="1E1E1E"/>
                </a:highlight>
                <a:latin typeface="Courier New"/>
                <a:ea typeface="Courier New"/>
                <a:cs typeface="Courier New"/>
                <a:sym typeface="Courier New"/>
              </a:rPr>
              <a:t>)</a:t>
            </a:r>
            <a:endParaRPr sz="8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8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850">
                <a:solidFill>
                  <a:srgbClr val="C586C0"/>
                </a:solidFill>
                <a:highlight>
                  <a:srgbClr val="1E1E1E"/>
                </a:highlight>
                <a:latin typeface="Courier New"/>
                <a:ea typeface="Courier New"/>
                <a:cs typeface="Courier New"/>
                <a:sym typeface="Courier New"/>
              </a:rPr>
              <a:t>try</a:t>
            </a:r>
            <a:r>
              <a:rPr lang="en" sz="850">
                <a:solidFill>
                  <a:srgbClr val="D4D4D4"/>
                </a:solidFill>
                <a:highlight>
                  <a:srgbClr val="1E1E1E"/>
                </a:highlight>
                <a:latin typeface="Courier New"/>
                <a:ea typeface="Courier New"/>
                <a:cs typeface="Courier New"/>
                <a:sym typeface="Courier New"/>
              </a:rPr>
              <a:t> {</a:t>
            </a:r>
            <a:endParaRPr sz="8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850">
                <a:solidFill>
                  <a:srgbClr val="D4D4D4"/>
                </a:solidFill>
                <a:highlight>
                  <a:srgbClr val="1E1E1E"/>
                </a:highlight>
                <a:latin typeface="Courier New"/>
                <a:ea typeface="Courier New"/>
                <a:cs typeface="Courier New"/>
                <a:sym typeface="Courier New"/>
              </a:rPr>
              <a:t>   </a:t>
            </a:r>
            <a:r>
              <a:rPr lang="en" sz="850">
                <a:solidFill>
                  <a:srgbClr val="569CD6"/>
                </a:solidFill>
                <a:highlight>
                  <a:srgbClr val="1E1E1E"/>
                </a:highlight>
                <a:latin typeface="Courier New"/>
                <a:ea typeface="Courier New"/>
                <a:cs typeface="Courier New"/>
                <a:sym typeface="Courier New"/>
              </a:rPr>
              <a:t>const</a:t>
            </a:r>
            <a:r>
              <a:rPr lang="en" sz="850">
                <a:solidFill>
                  <a:srgbClr val="D4D4D4"/>
                </a:solidFill>
                <a:highlight>
                  <a:srgbClr val="1E1E1E"/>
                </a:highlight>
                <a:latin typeface="Courier New"/>
                <a:ea typeface="Courier New"/>
                <a:cs typeface="Courier New"/>
                <a:sym typeface="Courier New"/>
              </a:rPr>
              <a:t> </a:t>
            </a:r>
            <a:r>
              <a:rPr lang="en" sz="850">
                <a:solidFill>
                  <a:srgbClr val="4FC1FF"/>
                </a:solidFill>
                <a:highlight>
                  <a:srgbClr val="1E1E1E"/>
                </a:highlight>
                <a:latin typeface="Courier New"/>
                <a:ea typeface="Courier New"/>
                <a:cs typeface="Courier New"/>
                <a:sym typeface="Courier New"/>
              </a:rPr>
              <a:t>message</a:t>
            </a:r>
            <a:r>
              <a:rPr lang="en" sz="850">
                <a:solidFill>
                  <a:srgbClr val="D4D4D4"/>
                </a:solidFill>
                <a:highlight>
                  <a:srgbClr val="1E1E1E"/>
                </a:highlight>
                <a:latin typeface="Courier New"/>
                <a:ea typeface="Courier New"/>
                <a:cs typeface="Courier New"/>
                <a:sym typeface="Courier New"/>
              </a:rPr>
              <a:t> = </a:t>
            </a:r>
            <a:r>
              <a:rPr lang="en" sz="850">
                <a:solidFill>
                  <a:srgbClr val="C586C0"/>
                </a:solidFill>
                <a:highlight>
                  <a:srgbClr val="1E1E1E"/>
                </a:highlight>
                <a:latin typeface="Courier New"/>
                <a:ea typeface="Courier New"/>
                <a:cs typeface="Courier New"/>
                <a:sym typeface="Courier New"/>
              </a:rPr>
              <a:t>await</a:t>
            </a:r>
            <a:r>
              <a:rPr lang="en" sz="850">
                <a:solidFill>
                  <a:srgbClr val="D4D4D4"/>
                </a:solidFill>
                <a:highlight>
                  <a:srgbClr val="1E1E1E"/>
                </a:highlight>
                <a:latin typeface="Courier New"/>
                <a:ea typeface="Courier New"/>
                <a:cs typeface="Courier New"/>
                <a:sym typeface="Courier New"/>
              </a:rPr>
              <a:t> </a:t>
            </a:r>
            <a:r>
              <a:rPr lang="en" sz="850">
                <a:solidFill>
                  <a:srgbClr val="9CDCFE"/>
                </a:solidFill>
                <a:highlight>
                  <a:srgbClr val="1E1E1E"/>
                </a:highlight>
                <a:latin typeface="Courier New"/>
                <a:ea typeface="Courier New"/>
                <a:cs typeface="Courier New"/>
                <a:sym typeface="Courier New"/>
              </a:rPr>
              <a:t>client</a:t>
            </a:r>
            <a:r>
              <a:rPr lang="en" sz="850">
                <a:solidFill>
                  <a:srgbClr val="D4D4D4"/>
                </a:solidFill>
                <a:highlight>
                  <a:srgbClr val="1E1E1E"/>
                </a:highlight>
                <a:latin typeface="Courier New"/>
                <a:ea typeface="Courier New"/>
                <a:cs typeface="Courier New"/>
                <a:sym typeface="Courier New"/>
              </a:rPr>
              <a:t>.</a:t>
            </a:r>
            <a:r>
              <a:rPr lang="en" sz="850">
                <a:solidFill>
                  <a:srgbClr val="9CDCFE"/>
                </a:solidFill>
                <a:highlight>
                  <a:srgbClr val="1E1E1E"/>
                </a:highlight>
                <a:latin typeface="Courier New"/>
                <a:ea typeface="Courier New"/>
                <a:cs typeface="Courier New"/>
                <a:sym typeface="Courier New"/>
              </a:rPr>
              <a:t>messages</a:t>
            </a:r>
            <a:r>
              <a:rPr lang="en" sz="850">
                <a:solidFill>
                  <a:srgbClr val="D4D4D4"/>
                </a:solidFill>
                <a:highlight>
                  <a:srgbClr val="1E1E1E"/>
                </a:highlight>
                <a:latin typeface="Courier New"/>
                <a:ea typeface="Courier New"/>
                <a:cs typeface="Courier New"/>
                <a:sym typeface="Courier New"/>
              </a:rPr>
              <a:t>.</a:t>
            </a:r>
            <a:r>
              <a:rPr lang="en" sz="850">
                <a:solidFill>
                  <a:srgbClr val="DCDCAA"/>
                </a:solidFill>
                <a:highlight>
                  <a:srgbClr val="1E1E1E"/>
                </a:highlight>
                <a:latin typeface="Courier New"/>
                <a:ea typeface="Courier New"/>
                <a:cs typeface="Courier New"/>
                <a:sym typeface="Courier New"/>
              </a:rPr>
              <a:t>create</a:t>
            </a:r>
            <a:r>
              <a:rPr lang="en" sz="850">
                <a:solidFill>
                  <a:srgbClr val="D4D4D4"/>
                </a:solidFill>
                <a:highlight>
                  <a:srgbClr val="1E1E1E"/>
                </a:highlight>
                <a:latin typeface="Courier New"/>
                <a:ea typeface="Courier New"/>
                <a:cs typeface="Courier New"/>
                <a:sym typeface="Courier New"/>
              </a:rPr>
              <a:t>({</a:t>
            </a:r>
            <a:endParaRPr sz="8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850">
                <a:solidFill>
                  <a:srgbClr val="D4D4D4"/>
                </a:solidFill>
                <a:highlight>
                  <a:srgbClr val="1E1E1E"/>
                </a:highlight>
                <a:latin typeface="Courier New"/>
                <a:ea typeface="Courier New"/>
                <a:cs typeface="Courier New"/>
                <a:sym typeface="Courier New"/>
              </a:rPr>
              <a:t>      </a:t>
            </a:r>
            <a:r>
              <a:rPr lang="en" sz="850">
                <a:solidFill>
                  <a:srgbClr val="9CDCFE"/>
                </a:solidFill>
                <a:highlight>
                  <a:srgbClr val="1E1E1E"/>
                </a:highlight>
                <a:latin typeface="Courier New"/>
                <a:ea typeface="Courier New"/>
                <a:cs typeface="Courier New"/>
                <a:sym typeface="Courier New"/>
              </a:rPr>
              <a:t>body:</a:t>
            </a:r>
            <a:r>
              <a:rPr lang="en" sz="850">
                <a:solidFill>
                  <a:srgbClr val="D4D4D4"/>
                </a:solidFill>
                <a:highlight>
                  <a:srgbClr val="1E1E1E"/>
                </a:highlight>
                <a:latin typeface="Courier New"/>
                <a:ea typeface="Courier New"/>
                <a:cs typeface="Courier New"/>
                <a:sym typeface="Courier New"/>
              </a:rPr>
              <a:t> </a:t>
            </a:r>
            <a:r>
              <a:rPr lang="en" sz="850">
                <a:solidFill>
                  <a:srgbClr val="CE9178"/>
                </a:solidFill>
                <a:highlight>
                  <a:srgbClr val="1E1E1E"/>
                </a:highlight>
                <a:latin typeface="Courier New"/>
                <a:ea typeface="Courier New"/>
                <a:cs typeface="Courier New"/>
                <a:sym typeface="Courier New"/>
              </a:rPr>
              <a:t>'Hola soy un SMS desde Node.js!'</a:t>
            </a:r>
            <a:r>
              <a:rPr lang="en" sz="850">
                <a:solidFill>
                  <a:srgbClr val="D4D4D4"/>
                </a:solidFill>
                <a:highlight>
                  <a:srgbClr val="1E1E1E"/>
                </a:highlight>
                <a:latin typeface="Courier New"/>
                <a:ea typeface="Courier New"/>
                <a:cs typeface="Courier New"/>
                <a:sym typeface="Courier New"/>
              </a:rPr>
              <a:t>,</a:t>
            </a:r>
            <a:endParaRPr sz="8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850">
                <a:solidFill>
                  <a:srgbClr val="D4D4D4"/>
                </a:solidFill>
                <a:highlight>
                  <a:srgbClr val="1E1E1E"/>
                </a:highlight>
                <a:latin typeface="Courier New"/>
                <a:ea typeface="Courier New"/>
                <a:cs typeface="Courier New"/>
                <a:sym typeface="Courier New"/>
              </a:rPr>
              <a:t>      </a:t>
            </a:r>
            <a:r>
              <a:rPr lang="en" sz="850">
                <a:solidFill>
                  <a:srgbClr val="9CDCFE"/>
                </a:solidFill>
                <a:highlight>
                  <a:srgbClr val="1E1E1E"/>
                </a:highlight>
                <a:latin typeface="Courier New"/>
                <a:ea typeface="Courier New"/>
                <a:cs typeface="Courier New"/>
                <a:sym typeface="Courier New"/>
              </a:rPr>
              <a:t>from:</a:t>
            </a:r>
            <a:r>
              <a:rPr lang="en" sz="850">
                <a:solidFill>
                  <a:srgbClr val="D4D4D4"/>
                </a:solidFill>
                <a:highlight>
                  <a:srgbClr val="1E1E1E"/>
                </a:highlight>
                <a:latin typeface="Courier New"/>
                <a:ea typeface="Courier New"/>
                <a:cs typeface="Courier New"/>
                <a:sym typeface="Courier New"/>
              </a:rPr>
              <a:t> </a:t>
            </a:r>
            <a:r>
              <a:rPr lang="en" sz="850">
                <a:solidFill>
                  <a:srgbClr val="CE9178"/>
                </a:solidFill>
                <a:highlight>
                  <a:srgbClr val="1E1E1E"/>
                </a:highlight>
                <a:latin typeface="Courier New"/>
                <a:ea typeface="Courier New"/>
                <a:cs typeface="Courier New"/>
                <a:sym typeface="Courier New"/>
              </a:rPr>
              <a:t>'+14156884237'</a:t>
            </a:r>
            <a:r>
              <a:rPr lang="en" sz="850">
                <a:solidFill>
                  <a:srgbClr val="D4D4D4"/>
                </a:solidFill>
                <a:highlight>
                  <a:srgbClr val="1E1E1E"/>
                </a:highlight>
                <a:latin typeface="Courier New"/>
                <a:ea typeface="Courier New"/>
                <a:cs typeface="Courier New"/>
                <a:sym typeface="Courier New"/>
              </a:rPr>
              <a:t>,</a:t>
            </a:r>
            <a:endParaRPr sz="8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850">
                <a:solidFill>
                  <a:srgbClr val="D4D4D4"/>
                </a:solidFill>
                <a:highlight>
                  <a:srgbClr val="1E1E1E"/>
                </a:highlight>
                <a:latin typeface="Courier New"/>
                <a:ea typeface="Courier New"/>
                <a:cs typeface="Courier New"/>
                <a:sym typeface="Courier New"/>
              </a:rPr>
              <a:t>      </a:t>
            </a:r>
            <a:r>
              <a:rPr lang="en" sz="850">
                <a:solidFill>
                  <a:srgbClr val="9CDCFE"/>
                </a:solidFill>
                <a:highlight>
                  <a:srgbClr val="1E1E1E"/>
                </a:highlight>
                <a:latin typeface="Courier New"/>
                <a:ea typeface="Courier New"/>
                <a:cs typeface="Courier New"/>
                <a:sym typeface="Courier New"/>
              </a:rPr>
              <a:t>to:</a:t>
            </a:r>
            <a:r>
              <a:rPr lang="en" sz="850">
                <a:solidFill>
                  <a:srgbClr val="D4D4D4"/>
                </a:solidFill>
                <a:highlight>
                  <a:srgbClr val="1E1E1E"/>
                </a:highlight>
                <a:latin typeface="Courier New"/>
                <a:ea typeface="Courier New"/>
                <a:cs typeface="Courier New"/>
                <a:sym typeface="Courier New"/>
              </a:rPr>
              <a:t> </a:t>
            </a:r>
            <a:r>
              <a:rPr lang="en" sz="850">
                <a:solidFill>
                  <a:srgbClr val="CE9178"/>
                </a:solidFill>
                <a:highlight>
                  <a:srgbClr val="1E1E1E"/>
                </a:highlight>
                <a:latin typeface="Courier New"/>
                <a:ea typeface="Courier New"/>
                <a:cs typeface="Courier New"/>
                <a:sym typeface="Courier New"/>
              </a:rPr>
              <a:t>'+541199998888'</a:t>
            </a:r>
            <a:endParaRPr sz="85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850">
                <a:solidFill>
                  <a:srgbClr val="D4D4D4"/>
                </a:solidFill>
                <a:highlight>
                  <a:srgbClr val="1E1E1E"/>
                </a:highlight>
                <a:latin typeface="Courier New"/>
                <a:ea typeface="Courier New"/>
                <a:cs typeface="Courier New"/>
                <a:sym typeface="Courier New"/>
              </a:rPr>
              <a:t>   })</a:t>
            </a:r>
            <a:endParaRPr sz="8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850">
                <a:solidFill>
                  <a:srgbClr val="D4D4D4"/>
                </a:solidFill>
                <a:highlight>
                  <a:srgbClr val="1E1E1E"/>
                </a:highlight>
                <a:latin typeface="Courier New"/>
                <a:ea typeface="Courier New"/>
                <a:cs typeface="Courier New"/>
                <a:sym typeface="Courier New"/>
              </a:rPr>
              <a:t>   </a:t>
            </a:r>
            <a:r>
              <a:rPr lang="en" sz="850">
                <a:solidFill>
                  <a:srgbClr val="9CDCFE"/>
                </a:solidFill>
                <a:highlight>
                  <a:srgbClr val="1E1E1E"/>
                </a:highlight>
                <a:latin typeface="Courier New"/>
                <a:ea typeface="Courier New"/>
                <a:cs typeface="Courier New"/>
                <a:sym typeface="Courier New"/>
              </a:rPr>
              <a:t>console</a:t>
            </a:r>
            <a:r>
              <a:rPr lang="en" sz="850">
                <a:solidFill>
                  <a:srgbClr val="D4D4D4"/>
                </a:solidFill>
                <a:highlight>
                  <a:srgbClr val="1E1E1E"/>
                </a:highlight>
                <a:latin typeface="Courier New"/>
                <a:ea typeface="Courier New"/>
                <a:cs typeface="Courier New"/>
                <a:sym typeface="Courier New"/>
              </a:rPr>
              <a:t>.</a:t>
            </a:r>
            <a:r>
              <a:rPr lang="en" sz="850">
                <a:solidFill>
                  <a:srgbClr val="DCDCAA"/>
                </a:solidFill>
                <a:highlight>
                  <a:srgbClr val="1E1E1E"/>
                </a:highlight>
                <a:latin typeface="Courier New"/>
                <a:ea typeface="Courier New"/>
                <a:cs typeface="Courier New"/>
                <a:sym typeface="Courier New"/>
              </a:rPr>
              <a:t>log</a:t>
            </a:r>
            <a:r>
              <a:rPr lang="en" sz="850">
                <a:solidFill>
                  <a:srgbClr val="D4D4D4"/>
                </a:solidFill>
                <a:highlight>
                  <a:srgbClr val="1E1E1E"/>
                </a:highlight>
                <a:latin typeface="Courier New"/>
                <a:ea typeface="Courier New"/>
                <a:cs typeface="Courier New"/>
                <a:sym typeface="Courier New"/>
              </a:rPr>
              <a:t>(</a:t>
            </a:r>
            <a:r>
              <a:rPr lang="en" sz="850">
                <a:solidFill>
                  <a:srgbClr val="9CDCFE"/>
                </a:solidFill>
                <a:highlight>
                  <a:srgbClr val="1E1E1E"/>
                </a:highlight>
                <a:latin typeface="Courier New"/>
                <a:ea typeface="Courier New"/>
                <a:cs typeface="Courier New"/>
                <a:sym typeface="Courier New"/>
              </a:rPr>
              <a:t>message</a:t>
            </a:r>
            <a:r>
              <a:rPr lang="en" sz="850">
                <a:solidFill>
                  <a:srgbClr val="D4D4D4"/>
                </a:solidFill>
                <a:highlight>
                  <a:srgbClr val="1E1E1E"/>
                </a:highlight>
                <a:latin typeface="Courier New"/>
                <a:ea typeface="Courier New"/>
                <a:cs typeface="Courier New"/>
                <a:sym typeface="Courier New"/>
              </a:rPr>
              <a:t>)</a:t>
            </a:r>
            <a:endParaRPr sz="8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850">
                <a:solidFill>
                  <a:srgbClr val="D4D4D4"/>
                </a:solidFill>
                <a:highlight>
                  <a:srgbClr val="1E1E1E"/>
                </a:highlight>
                <a:latin typeface="Courier New"/>
                <a:ea typeface="Courier New"/>
                <a:cs typeface="Courier New"/>
                <a:sym typeface="Courier New"/>
              </a:rPr>
              <a:t>} </a:t>
            </a:r>
            <a:r>
              <a:rPr lang="en" sz="850">
                <a:solidFill>
                  <a:srgbClr val="C586C0"/>
                </a:solidFill>
                <a:highlight>
                  <a:srgbClr val="1E1E1E"/>
                </a:highlight>
                <a:latin typeface="Courier New"/>
                <a:ea typeface="Courier New"/>
                <a:cs typeface="Courier New"/>
                <a:sym typeface="Courier New"/>
              </a:rPr>
              <a:t>catch</a:t>
            </a:r>
            <a:r>
              <a:rPr lang="en" sz="850">
                <a:solidFill>
                  <a:srgbClr val="D4D4D4"/>
                </a:solidFill>
                <a:highlight>
                  <a:srgbClr val="1E1E1E"/>
                </a:highlight>
                <a:latin typeface="Courier New"/>
                <a:ea typeface="Courier New"/>
                <a:cs typeface="Courier New"/>
                <a:sym typeface="Courier New"/>
              </a:rPr>
              <a:t> (</a:t>
            </a:r>
            <a:r>
              <a:rPr lang="en" sz="850">
                <a:solidFill>
                  <a:srgbClr val="9CDCFE"/>
                </a:solidFill>
                <a:highlight>
                  <a:srgbClr val="1E1E1E"/>
                </a:highlight>
                <a:latin typeface="Courier New"/>
                <a:ea typeface="Courier New"/>
                <a:cs typeface="Courier New"/>
                <a:sym typeface="Courier New"/>
              </a:rPr>
              <a:t>error</a:t>
            </a:r>
            <a:r>
              <a:rPr lang="en" sz="850">
                <a:solidFill>
                  <a:srgbClr val="D4D4D4"/>
                </a:solidFill>
                <a:highlight>
                  <a:srgbClr val="1E1E1E"/>
                </a:highlight>
                <a:latin typeface="Courier New"/>
                <a:ea typeface="Courier New"/>
                <a:cs typeface="Courier New"/>
                <a:sym typeface="Courier New"/>
              </a:rPr>
              <a:t>) {</a:t>
            </a:r>
            <a:endParaRPr sz="8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850">
                <a:solidFill>
                  <a:srgbClr val="D4D4D4"/>
                </a:solidFill>
                <a:highlight>
                  <a:srgbClr val="1E1E1E"/>
                </a:highlight>
                <a:latin typeface="Courier New"/>
                <a:ea typeface="Courier New"/>
                <a:cs typeface="Courier New"/>
                <a:sym typeface="Courier New"/>
              </a:rPr>
              <a:t>   </a:t>
            </a:r>
            <a:r>
              <a:rPr lang="en" sz="850">
                <a:solidFill>
                  <a:srgbClr val="9CDCFE"/>
                </a:solidFill>
                <a:highlight>
                  <a:srgbClr val="1E1E1E"/>
                </a:highlight>
                <a:latin typeface="Courier New"/>
                <a:ea typeface="Courier New"/>
                <a:cs typeface="Courier New"/>
                <a:sym typeface="Courier New"/>
              </a:rPr>
              <a:t>console</a:t>
            </a:r>
            <a:r>
              <a:rPr lang="en" sz="850">
                <a:solidFill>
                  <a:srgbClr val="D4D4D4"/>
                </a:solidFill>
                <a:highlight>
                  <a:srgbClr val="1E1E1E"/>
                </a:highlight>
                <a:latin typeface="Courier New"/>
                <a:ea typeface="Courier New"/>
                <a:cs typeface="Courier New"/>
                <a:sym typeface="Courier New"/>
              </a:rPr>
              <a:t>.</a:t>
            </a:r>
            <a:r>
              <a:rPr lang="en" sz="850">
                <a:solidFill>
                  <a:srgbClr val="DCDCAA"/>
                </a:solidFill>
                <a:highlight>
                  <a:srgbClr val="1E1E1E"/>
                </a:highlight>
                <a:latin typeface="Courier New"/>
                <a:ea typeface="Courier New"/>
                <a:cs typeface="Courier New"/>
                <a:sym typeface="Courier New"/>
              </a:rPr>
              <a:t>log</a:t>
            </a:r>
            <a:r>
              <a:rPr lang="en" sz="850">
                <a:solidFill>
                  <a:srgbClr val="D4D4D4"/>
                </a:solidFill>
                <a:highlight>
                  <a:srgbClr val="1E1E1E"/>
                </a:highlight>
                <a:latin typeface="Courier New"/>
                <a:ea typeface="Courier New"/>
                <a:cs typeface="Courier New"/>
                <a:sym typeface="Courier New"/>
              </a:rPr>
              <a:t>(</a:t>
            </a:r>
            <a:r>
              <a:rPr lang="en" sz="850">
                <a:solidFill>
                  <a:srgbClr val="9CDCFE"/>
                </a:solidFill>
                <a:highlight>
                  <a:srgbClr val="1E1E1E"/>
                </a:highlight>
                <a:latin typeface="Courier New"/>
                <a:ea typeface="Courier New"/>
                <a:cs typeface="Courier New"/>
                <a:sym typeface="Courier New"/>
              </a:rPr>
              <a:t>error</a:t>
            </a:r>
            <a:r>
              <a:rPr lang="en" sz="850">
                <a:solidFill>
                  <a:srgbClr val="D4D4D4"/>
                </a:solidFill>
                <a:highlight>
                  <a:srgbClr val="1E1E1E"/>
                </a:highlight>
                <a:latin typeface="Courier New"/>
                <a:ea typeface="Courier New"/>
                <a:cs typeface="Courier New"/>
                <a:sym typeface="Courier New"/>
              </a:rPr>
              <a:t>)</a:t>
            </a:r>
            <a:endParaRPr sz="8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850">
                <a:solidFill>
                  <a:srgbClr val="D4D4D4"/>
                </a:solidFill>
                <a:highlight>
                  <a:srgbClr val="1E1E1E"/>
                </a:highlight>
                <a:latin typeface="Courier New"/>
                <a:ea typeface="Courier New"/>
                <a:cs typeface="Courier New"/>
                <a:sym typeface="Courier New"/>
              </a:rPr>
              <a:t>}</a:t>
            </a:r>
            <a:endParaRPr sz="85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0"/>
          <p:cNvSpPr txBox="1"/>
          <p:nvPr/>
        </p:nvSpPr>
        <p:spPr>
          <a:xfrm>
            <a:off x="4886075" y="1153875"/>
            <a:ext cx="4106400" cy="184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800">
                <a:solidFill>
                  <a:schemeClr val="dk1"/>
                </a:solidFill>
                <a:highlight>
                  <a:schemeClr val="lt1"/>
                </a:highlight>
                <a:latin typeface="Helvetica Neue Light"/>
                <a:ea typeface="Helvetica Neue Light"/>
                <a:cs typeface="Helvetica Neue Light"/>
                <a:sym typeface="Helvetica Neue Light"/>
              </a:rPr>
              <a:t>Finalmente, si vamos al celular del número al que le enviamos el mensaje, chequeamos que haya llegado.</a:t>
            </a:r>
            <a:endParaRPr sz="1800">
              <a:solidFill>
                <a:schemeClr val="dk1"/>
              </a:solidFill>
              <a:highlight>
                <a:schemeClr val="lt1"/>
              </a:highlight>
              <a:latin typeface="Helvetica Neue Light"/>
              <a:ea typeface="Helvetica Neue Light"/>
              <a:cs typeface="Helvetica Neue Light"/>
              <a:sym typeface="Helvetica Neue Light"/>
            </a:endParaRPr>
          </a:p>
        </p:txBody>
      </p:sp>
      <p:sp>
        <p:nvSpPr>
          <p:cNvPr id="484" name="Google Shape;484;p60"/>
          <p:cNvSpPr txBox="1"/>
          <p:nvPr/>
        </p:nvSpPr>
        <p:spPr>
          <a:xfrm>
            <a:off x="10281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Configurar Twilio en nuestra app</a:t>
            </a:r>
            <a:endParaRPr i="1" sz="3600">
              <a:latin typeface="Anton"/>
              <a:ea typeface="Anton"/>
              <a:cs typeface="Anton"/>
              <a:sym typeface="Anton"/>
            </a:endParaRPr>
          </a:p>
        </p:txBody>
      </p:sp>
      <p:pic>
        <p:nvPicPr>
          <p:cNvPr id="485" name="Google Shape;485;p60"/>
          <p:cNvPicPr preferRelativeResize="0"/>
          <p:nvPr/>
        </p:nvPicPr>
        <p:blipFill>
          <a:blip r:embed="rId3">
            <a:alphaModFix/>
          </a:blip>
          <a:stretch>
            <a:fillRect/>
          </a:stretch>
        </p:blipFill>
        <p:spPr>
          <a:xfrm>
            <a:off x="7567925" y="4659625"/>
            <a:ext cx="1186526" cy="330675"/>
          </a:xfrm>
          <a:prstGeom prst="rect">
            <a:avLst/>
          </a:prstGeom>
          <a:noFill/>
          <a:ln>
            <a:noFill/>
          </a:ln>
        </p:spPr>
      </p:pic>
      <p:grpSp>
        <p:nvGrpSpPr>
          <p:cNvPr id="486" name="Google Shape;486;p60"/>
          <p:cNvGrpSpPr/>
          <p:nvPr/>
        </p:nvGrpSpPr>
        <p:grpSpPr>
          <a:xfrm>
            <a:off x="299734" y="1158059"/>
            <a:ext cx="4328704" cy="3679851"/>
            <a:chOff x="252150" y="1066800"/>
            <a:chExt cx="4615315" cy="3923500"/>
          </a:xfrm>
        </p:grpSpPr>
        <p:pic>
          <p:nvPicPr>
            <p:cNvPr id="487" name="Google Shape;487;p60"/>
            <p:cNvPicPr preferRelativeResize="0"/>
            <p:nvPr/>
          </p:nvPicPr>
          <p:blipFill>
            <a:blip r:embed="rId4">
              <a:alphaModFix/>
            </a:blip>
            <a:stretch>
              <a:fillRect/>
            </a:stretch>
          </p:blipFill>
          <p:spPr>
            <a:xfrm>
              <a:off x="252150" y="1066800"/>
              <a:ext cx="2205247" cy="3923500"/>
            </a:xfrm>
            <a:prstGeom prst="rect">
              <a:avLst/>
            </a:prstGeom>
            <a:noFill/>
            <a:ln cap="flat" cmpd="sng" w="19050">
              <a:solidFill>
                <a:schemeClr val="dk2"/>
              </a:solidFill>
              <a:prstDash val="solid"/>
              <a:round/>
              <a:headEnd len="sm" w="sm" type="none"/>
              <a:tailEnd len="sm" w="sm" type="none"/>
            </a:ln>
          </p:spPr>
        </p:pic>
        <p:pic>
          <p:nvPicPr>
            <p:cNvPr id="488" name="Google Shape;488;p60"/>
            <p:cNvPicPr preferRelativeResize="0"/>
            <p:nvPr/>
          </p:nvPicPr>
          <p:blipFill>
            <a:blip r:embed="rId5">
              <a:alphaModFix/>
            </a:blip>
            <a:stretch>
              <a:fillRect/>
            </a:stretch>
          </p:blipFill>
          <p:spPr>
            <a:xfrm>
              <a:off x="2662218" y="1066800"/>
              <a:ext cx="2205247" cy="3923500"/>
            </a:xfrm>
            <a:prstGeom prst="rect">
              <a:avLst/>
            </a:prstGeom>
            <a:noFill/>
            <a:ln cap="flat" cmpd="sng" w="19050">
              <a:solidFill>
                <a:schemeClr val="dk2"/>
              </a:solidFill>
              <a:prstDash val="solid"/>
              <a:round/>
              <a:headEnd len="sm" w="sm" type="none"/>
              <a:tailEnd len="sm" w="sm" type="none"/>
            </a:ln>
          </p:spPr>
        </p:pic>
        <p:cxnSp>
          <p:nvCxnSpPr>
            <p:cNvPr id="489" name="Google Shape;489;p60"/>
            <p:cNvCxnSpPr/>
            <p:nvPr/>
          </p:nvCxnSpPr>
          <p:spPr>
            <a:xfrm>
              <a:off x="334817" y="2283411"/>
              <a:ext cx="1412400" cy="10800"/>
            </a:xfrm>
            <a:prstGeom prst="straightConnector1">
              <a:avLst/>
            </a:prstGeom>
            <a:noFill/>
            <a:ln cap="flat" cmpd="sng" w="19050">
              <a:solidFill>
                <a:srgbClr val="FF0000"/>
              </a:solidFill>
              <a:prstDash val="solid"/>
              <a:round/>
              <a:headEnd len="med" w="med" type="none"/>
              <a:tailEnd len="med" w="med" type="none"/>
            </a:ln>
          </p:spPr>
        </p:cxnSp>
      </p:grpSp>
      <p:pic>
        <p:nvPicPr>
          <p:cNvPr id="490" name="Google Shape;490;p60"/>
          <p:cNvPicPr preferRelativeResize="0"/>
          <p:nvPr/>
        </p:nvPicPr>
        <p:blipFill rotWithShape="1">
          <a:blip r:embed="rId6">
            <a:alphaModFix/>
          </a:blip>
          <a:srcRect b="20454" l="22363" r="20454" t="22363"/>
          <a:stretch/>
        </p:blipFill>
        <p:spPr>
          <a:xfrm>
            <a:off x="224500" y="172600"/>
            <a:ext cx="681675" cy="681675"/>
          </a:xfrm>
          <a:prstGeom prst="rect">
            <a:avLst/>
          </a:prstGeom>
          <a:noFill/>
          <a:ln>
            <a:noFill/>
          </a:ln>
        </p:spPr>
      </p:pic>
      <p:pic>
        <p:nvPicPr>
          <p:cNvPr id="491" name="Google Shape;491;p60"/>
          <p:cNvPicPr preferRelativeResize="0"/>
          <p:nvPr/>
        </p:nvPicPr>
        <p:blipFill rotWithShape="1">
          <a:blip r:embed="rId7">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1"/>
          <p:cNvSpPr txBox="1"/>
          <p:nvPr/>
        </p:nvSpPr>
        <p:spPr>
          <a:xfrm>
            <a:off x="809552" y="2556000"/>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 sz="4000">
                <a:latin typeface="Anton"/>
                <a:ea typeface="Anton"/>
                <a:cs typeface="Anton"/>
                <a:sym typeface="Anton"/>
              </a:rPr>
              <a:t>ENVIAR SMS DESDE NODE</a:t>
            </a:r>
            <a:endParaRPr sz="20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4000"/>
              <a:buFont typeface="Arial"/>
              <a:buNone/>
            </a:pPr>
            <a:r>
              <a:rPr i="1" lang="en" sz="1600">
                <a:latin typeface="Helvetica Neue Light"/>
                <a:ea typeface="Helvetica Neue Light"/>
                <a:cs typeface="Helvetica Neue Light"/>
                <a:sym typeface="Helvetica Neue Light"/>
              </a:rPr>
              <a:t>Tiempo: 10 minutos</a:t>
            </a:r>
            <a:endParaRPr i="1" sz="1600">
              <a:latin typeface="Helvetica Neue Light"/>
              <a:ea typeface="Helvetica Neue Light"/>
              <a:cs typeface="Helvetica Neue Light"/>
              <a:sym typeface="Helvetica Neue Light"/>
            </a:endParaRPr>
          </a:p>
        </p:txBody>
      </p:sp>
      <p:pic>
        <p:nvPicPr>
          <p:cNvPr id="497" name="Google Shape;497;p6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98" name="Google Shape;498;p61"/>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pic>
        <p:nvPicPr>
          <p:cNvPr id="503" name="Google Shape;503;p6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04" name="Google Shape;504;p62"/>
          <p:cNvSpPr txBox="1"/>
          <p:nvPr/>
        </p:nvSpPr>
        <p:spPr>
          <a:xfrm>
            <a:off x="91850" y="1273875"/>
            <a:ext cx="8940000" cy="265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700">
                <a:solidFill>
                  <a:schemeClr val="dk1"/>
                </a:solidFill>
                <a:highlight>
                  <a:schemeClr val="lt1"/>
                </a:highlight>
                <a:latin typeface="Helvetica Neue Light"/>
                <a:ea typeface="Helvetica Neue Light"/>
                <a:cs typeface="Helvetica Neue Light"/>
                <a:sym typeface="Helvetica Neue Light"/>
              </a:rPr>
              <a:t>Realizar en Node.js un programa llamado 'enviarSMS' que permita enviar mensajes de texto.</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15000"/>
              </a:lnSpc>
              <a:spcBef>
                <a:spcPts val="1000"/>
              </a:spcBef>
              <a:spcAft>
                <a:spcPts val="0"/>
              </a:spcAft>
              <a:buSzPts val="1700"/>
              <a:buFont typeface="Helvetica Neue Light"/>
              <a:buChar char="➔"/>
            </a:pPr>
            <a:r>
              <a:rPr lang="en" sz="1700">
                <a:solidFill>
                  <a:schemeClr val="dk1"/>
                </a:solidFill>
                <a:highlight>
                  <a:schemeClr val="lt1"/>
                </a:highlight>
                <a:latin typeface="Helvetica Neue Light"/>
                <a:ea typeface="Helvetica Neue Light"/>
                <a:cs typeface="Helvetica Neue Light"/>
                <a:sym typeface="Helvetica Neue Light"/>
              </a:rPr>
              <a:t>Crear a tal fin, una cuenta en Twilio (</a:t>
            </a:r>
            <a:r>
              <a:rPr lang="en" sz="1700" u="sng">
                <a:solidFill>
                  <a:schemeClr val="hlink"/>
                </a:solidFill>
                <a:highlight>
                  <a:schemeClr val="lt1"/>
                </a:highlight>
                <a:latin typeface="Helvetica Neue Light"/>
                <a:ea typeface="Helvetica Neue Light"/>
                <a:cs typeface="Helvetica Neue Light"/>
                <a:sym typeface="Helvetica Neue Light"/>
                <a:hlinkClick r:id="rId4"/>
              </a:rPr>
              <a:t>https://www.twilio.com/</a:t>
            </a:r>
            <a:r>
              <a:rPr lang="en" sz="1700">
                <a:solidFill>
                  <a:schemeClr val="dk1"/>
                </a:solidFill>
                <a:highlight>
                  <a:schemeClr val="lt1"/>
                </a:highlight>
                <a:latin typeface="Helvetica Neue Light"/>
                <a:ea typeface="Helvetica Neue Light"/>
                <a:cs typeface="Helvetica Neue Light"/>
                <a:sym typeface="Helvetica Neue Light"/>
              </a:rPr>
              <a:t>) habilitando un número telefónico gratis para la operación.</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15000"/>
              </a:lnSpc>
              <a:spcBef>
                <a:spcPts val="1000"/>
              </a:spcBef>
              <a:spcAft>
                <a:spcPts val="0"/>
              </a:spcAft>
              <a:buClr>
                <a:schemeClr val="dk1"/>
              </a:buClr>
              <a:buSzPts val="1700"/>
              <a:buFont typeface="Helvetica Neue Light"/>
              <a:buChar char="➔"/>
            </a:pPr>
            <a:r>
              <a:rPr lang="en" sz="1700">
                <a:solidFill>
                  <a:schemeClr val="dk1"/>
                </a:solidFill>
                <a:highlight>
                  <a:schemeClr val="lt1"/>
                </a:highlight>
                <a:latin typeface="Helvetica Neue Light"/>
                <a:ea typeface="Helvetica Neue Light"/>
                <a:cs typeface="Helvetica Neue Light"/>
                <a:sym typeface="Helvetica Neue Light"/>
              </a:rPr>
              <a:t>El número telefónico destino y el mensaje a enviar se le pasarán a la aplicación por línea de línea de comandos.</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15000"/>
              </a:lnSpc>
              <a:spcBef>
                <a:spcPts val="1000"/>
              </a:spcBef>
              <a:spcAft>
                <a:spcPts val="1000"/>
              </a:spcAft>
              <a:buClr>
                <a:schemeClr val="dk1"/>
              </a:buClr>
              <a:buSzPts val="1700"/>
              <a:buFont typeface="Helvetica Neue Light"/>
              <a:buChar char="➔"/>
            </a:pPr>
            <a:r>
              <a:rPr lang="en" sz="1700">
                <a:solidFill>
                  <a:schemeClr val="dk1"/>
                </a:solidFill>
                <a:highlight>
                  <a:schemeClr val="lt1"/>
                </a:highlight>
                <a:latin typeface="Helvetica Neue Light"/>
                <a:ea typeface="Helvetica Neue Light"/>
                <a:cs typeface="Helvetica Neue Light"/>
                <a:sym typeface="Helvetica Neue Light"/>
              </a:rPr>
              <a:t>Verificar que el mensaje SMS llegue al número indicado y que la operación se refleje en la consola de Twilio.</a:t>
            </a:r>
            <a:endParaRPr sz="1700">
              <a:solidFill>
                <a:schemeClr val="dk1"/>
              </a:solidFill>
              <a:highlight>
                <a:schemeClr val="lt1"/>
              </a:highlight>
              <a:latin typeface="Helvetica Neue Light"/>
              <a:ea typeface="Helvetica Neue Light"/>
              <a:cs typeface="Helvetica Neue Light"/>
              <a:sym typeface="Helvetica Neue Light"/>
            </a:endParaRPr>
          </a:p>
        </p:txBody>
      </p:sp>
      <p:pic>
        <p:nvPicPr>
          <p:cNvPr id="505" name="Google Shape;505;p62"/>
          <p:cNvPicPr preferRelativeResize="0"/>
          <p:nvPr/>
        </p:nvPicPr>
        <p:blipFill rotWithShape="1">
          <a:blip r:embed="rId5">
            <a:alphaModFix/>
          </a:blip>
          <a:srcRect b="0" l="0" r="0" t="0"/>
          <a:stretch/>
        </p:blipFill>
        <p:spPr>
          <a:xfrm>
            <a:off x="7509825" y="76200"/>
            <a:ext cx="1634174" cy="639850"/>
          </a:xfrm>
          <a:prstGeom prst="rect">
            <a:avLst/>
          </a:prstGeom>
          <a:noFill/>
          <a:ln>
            <a:noFill/>
          </a:ln>
        </p:spPr>
      </p:pic>
      <p:sp>
        <p:nvSpPr>
          <p:cNvPr id="506" name="Google Shape;506;p62"/>
          <p:cNvSpPr txBox="1"/>
          <p:nvPr/>
        </p:nvSpPr>
        <p:spPr>
          <a:xfrm>
            <a:off x="290100" y="152400"/>
            <a:ext cx="7524900" cy="7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i="1" lang="en" sz="3900">
                <a:latin typeface="Anton"/>
                <a:ea typeface="Anton"/>
                <a:cs typeface="Anton"/>
                <a:sym typeface="Anton"/>
              </a:rPr>
              <a:t>Enviar SMS desde Node</a:t>
            </a:r>
            <a:endParaRPr i="1" sz="3800">
              <a:latin typeface="Helvetica Neue Light"/>
              <a:ea typeface="Helvetica Neue Light"/>
              <a:cs typeface="Helvetica Neue Light"/>
              <a:sym typeface="Helvetica Neue Light"/>
            </a:endParaRPr>
          </a:p>
        </p:txBody>
      </p:sp>
      <p:sp>
        <p:nvSpPr>
          <p:cNvPr id="507" name="Google Shape;507;p62"/>
          <p:cNvSpPr txBox="1"/>
          <p:nvPr/>
        </p:nvSpPr>
        <p:spPr>
          <a:xfrm>
            <a:off x="304800" y="703060"/>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 sz="1600">
                <a:solidFill>
                  <a:schemeClr val="dk1"/>
                </a:solidFill>
                <a:latin typeface="Helvetica Neue Light"/>
                <a:ea typeface="Helvetica Neue Light"/>
                <a:cs typeface="Helvetica Neue Light"/>
                <a:sym typeface="Helvetica Neue Light"/>
              </a:rPr>
              <a:t>Tiempo: 10 minutos</a:t>
            </a:r>
            <a:endParaRPr i="1" sz="1600">
              <a:solidFill>
                <a:schemeClr val="dk1"/>
              </a:solidFill>
              <a:latin typeface="Helvetica Neue Light"/>
              <a:ea typeface="Helvetica Neue Light"/>
              <a:cs typeface="Helvetica Neue Light"/>
              <a:sym typeface="Helvetica Neue Light"/>
            </a:endParaRPr>
          </a:p>
        </p:txBody>
      </p:sp>
      <p:sp>
        <p:nvSpPr>
          <p:cNvPr id="508" name="Google Shape;508;p62"/>
          <p:cNvSpPr txBox="1"/>
          <p:nvPr/>
        </p:nvSpPr>
        <p:spPr>
          <a:xfrm>
            <a:off x="91850" y="4256250"/>
            <a:ext cx="8754300" cy="68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500">
                <a:solidFill>
                  <a:schemeClr val="dk1"/>
                </a:solidFill>
                <a:highlight>
                  <a:schemeClr val="lt1"/>
                </a:highlight>
                <a:latin typeface="Helvetica Neue"/>
                <a:ea typeface="Helvetica Neue"/>
                <a:cs typeface="Helvetica Neue"/>
                <a:sym typeface="Helvetica Neue"/>
              </a:rPr>
              <a:t>NOTA:</a:t>
            </a:r>
            <a:r>
              <a:rPr lang="en" sz="1500">
                <a:solidFill>
                  <a:schemeClr val="dk1"/>
                </a:solidFill>
                <a:highlight>
                  <a:schemeClr val="lt1"/>
                </a:highlight>
                <a:latin typeface="Helvetica Neue Light"/>
                <a:ea typeface="Helvetica Neue Light"/>
                <a:cs typeface="Helvetica Neue Light"/>
                <a:sym typeface="Helvetica Neue Light"/>
              </a:rPr>
              <a:t> Twilio nos dá un número gratis para el envío de SMS que viene con un monto en USD. Cada vez que enviemos un mensaje, se descontará el costo de la operación de dicho monto.</a:t>
            </a:r>
            <a:endParaRPr sz="15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2" name="Shape 512"/>
        <p:cNvGrpSpPr/>
        <p:nvPr/>
      </p:nvGrpSpPr>
      <p:grpSpPr>
        <a:xfrm>
          <a:off x="0" y="0"/>
          <a:ext cx="0" cy="0"/>
          <a:chOff x="0" y="0"/>
          <a:chExt cx="0" cy="0"/>
        </a:xfrm>
      </p:grpSpPr>
      <p:sp>
        <p:nvSpPr>
          <p:cNvPr id="513" name="Google Shape;513;p63"/>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4000">
                <a:solidFill>
                  <a:srgbClr val="E0FF00"/>
                </a:solidFill>
                <a:latin typeface="Anton"/>
                <a:ea typeface="Anton"/>
                <a:cs typeface="Anton"/>
                <a:sym typeface="Anton"/>
              </a:rPr>
              <a:t>¿PREGUNTAS?</a:t>
            </a:r>
            <a:endParaRPr i="1" sz="4000">
              <a:solidFill>
                <a:srgbClr val="E0FF00"/>
              </a:solidFill>
              <a:latin typeface="Anton"/>
              <a:ea typeface="Anton"/>
              <a:cs typeface="Anton"/>
              <a:sym typeface="Anton"/>
            </a:endParaRPr>
          </a:p>
        </p:txBody>
      </p:sp>
      <p:pic>
        <p:nvPicPr>
          <p:cNvPr descr="Tiger Face on Apple iOS 12.2" id="514" name="Google Shape;514;p63"/>
          <p:cNvPicPr preferRelativeResize="0"/>
          <p:nvPr/>
        </p:nvPicPr>
        <p:blipFill>
          <a:blip r:embed="rId4">
            <a:alphaModFix/>
          </a:blip>
          <a:stretch>
            <a:fillRect/>
          </a:stretch>
        </p:blipFill>
        <p:spPr>
          <a:xfrm>
            <a:off x="5655188" y="2089063"/>
            <a:ext cx="712075" cy="712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Google Shape;135;p28"/>
          <p:cNvSpPr txBox="1"/>
          <p:nvPr/>
        </p:nvSpPr>
        <p:spPr>
          <a:xfrm>
            <a:off x="2142600" y="1944250"/>
            <a:ext cx="4858800" cy="70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solidFill>
                  <a:srgbClr val="E0FF00"/>
                </a:solidFill>
                <a:latin typeface="Anton"/>
                <a:ea typeface="Anton"/>
                <a:cs typeface="Anton"/>
                <a:sym typeface="Anton"/>
              </a:rPr>
              <a:t>NODEMAILER</a:t>
            </a:r>
            <a:endParaRPr i="1" sz="3600">
              <a:solidFill>
                <a:srgbClr val="E0FF00"/>
              </a:solidFill>
              <a:latin typeface="Anton"/>
              <a:ea typeface="Anton"/>
              <a:cs typeface="Anton"/>
              <a:sym typeface="Anto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8" name="Shape 518"/>
        <p:cNvGrpSpPr/>
        <p:nvPr/>
      </p:nvGrpSpPr>
      <p:grpSpPr>
        <a:xfrm>
          <a:off x="0" y="0"/>
          <a:ext cx="0" cy="0"/>
          <a:chOff x="0" y="0"/>
          <a:chExt cx="0" cy="0"/>
        </a:xfrm>
      </p:grpSpPr>
      <p:sp>
        <p:nvSpPr>
          <p:cNvPr id="519" name="Google Shape;519;p64"/>
          <p:cNvSpPr txBox="1"/>
          <p:nvPr/>
        </p:nvSpPr>
        <p:spPr>
          <a:xfrm>
            <a:off x="1956450" y="1329275"/>
            <a:ext cx="5231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4800">
                <a:solidFill>
                  <a:srgbClr val="E0FF00"/>
                </a:solidFill>
                <a:latin typeface="Anton"/>
                <a:ea typeface="Anton"/>
                <a:cs typeface="Anton"/>
                <a:sym typeface="Anton"/>
              </a:rPr>
              <a:t>¡MUCHAS GRACIAS!</a:t>
            </a:r>
            <a:endParaRPr i="1" sz="4800">
              <a:solidFill>
                <a:srgbClr val="E0FF00"/>
              </a:solidFill>
              <a:latin typeface="Anton"/>
              <a:ea typeface="Anton"/>
              <a:cs typeface="Anton"/>
              <a:sym typeface="Anton"/>
            </a:endParaRPr>
          </a:p>
        </p:txBody>
      </p:sp>
      <p:sp>
        <p:nvSpPr>
          <p:cNvPr id="520" name="Google Shape;520;p64"/>
          <p:cNvSpPr txBox="1"/>
          <p:nvPr/>
        </p:nvSpPr>
        <p:spPr>
          <a:xfrm>
            <a:off x="1951800" y="2242175"/>
            <a:ext cx="6396000" cy="185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solidFill>
                  <a:srgbClr val="E0FF00"/>
                </a:solidFill>
                <a:latin typeface="Helvetica Neue Light"/>
                <a:ea typeface="Helvetica Neue Light"/>
                <a:cs typeface="Helvetica Neue Light"/>
                <a:sym typeface="Helvetica Neue Light"/>
              </a:rPr>
              <a:t>Resumen de lo visto en clase hoy: </a:t>
            </a:r>
            <a:endParaRPr sz="2200">
              <a:solidFill>
                <a:srgbClr val="E0FF00"/>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E0FF00"/>
              </a:buClr>
              <a:buSzPts val="1800"/>
              <a:buFont typeface="Helvetica Neue Light"/>
              <a:buChar char="●"/>
            </a:pPr>
            <a:r>
              <a:rPr lang="en" sz="1800">
                <a:solidFill>
                  <a:srgbClr val="E0FF00"/>
                </a:solidFill>
                <a:latin typeface="Helvetica Neue Light"/>
                <a:ea typeface="Helvetica Neue Light"/>
                <a:cs typeface="Helvetica Neue Light"/>
                <a:sym typeface="Helvetica Neue Light"/>
              </a:rPr>
              <a:t>Nodemailer y cómo enviar mails desde una App de Node</a:t>
            </a:r>
            <a:endParaRPr sz="1800">
              <a:solidFill>
                <a:srgbClr val="E0FF00"/>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E0FF00"/>
              </a:buClr>
              <a:buSzPts val="1800"/>
              <a:buFont typeface="Helvetica Neue Light"/>
              <a:buChar char="●"/>
            </a:pPr>
            <a:r>
              <a:rPr lang="en" sz="1800">
                <a:solidFill>
                  <a:srgbClr val="E0FF00"/>
                </a:solidFill>
                <a:latin typeface="Helvetica Neue Light"/>
                <a:ea typeface="Helvetica Neue Light"/>
                <a:cs typeface="Helvetica Neue Light"/>
                <a:sym typeface="Helvetica Neue Light"/>
              </a:rPr>
              <a:t>Twilio y cómo enviar SMS desde una App de Node.</a:t>
            </a:r>
            <a:endParaRPr sz="1800">
              <a:solidFill>
                <a:srgbClr val="E0FF00"/>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4" name="Shape 524"/>
        <p:cNvGrpSpPr/>
        <p:nvPr/>
      </p:nvGrpSpPr>
      <p:grpSpPr>
        <a:xfrm>
          <a:off x="0" y="0"/>
          <a:ext cx="0" cy="0"/>
          <a:chOff x="0" y="0"/>
          <a:chExt cx="0" cy="0"/>
        </a:xfrm>
      </p:grpSpPr>
      <p:sp>
        <p:nvSpPr>
          <p:cNvPr id="525" name="Google Shape;525;p65"/>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600">
                <a:solidFill>
                  <a:srgbClr val="E0FF00"/>
                </a:solidFill>
                <a:latin typeface="Anton"/>
                <a:ea typeface="Anton"/>
                <a:cs typeface="Anton"/>
                <a:sym typeface="Anton"/>
              </a:rPr>
              <a:t>OPINA Y VALORA ESTA CLASE</a:t>
            </a:r>
            <a:endParaRPr i="1" sz="3600">
              <a:solidFill>
                <a:srgbClr val="E0FF00"/>
              </a:solidFill>
              <a:latin typeface="Anton"/>
              <a:ea typeface="Anton"/>
              <a:cs typeface="Anton"/>
              <a:sym typeface="Anton"/>
            </a:endParaRPr>
          </a:p>
        </p:txBody>
      </p:sp>
      <p:pic>
        <p:nvPicPr>
          <p:cNvPr descr="Dizzy on Apple iOS 12.2" id="526" name="Google Shape;526;p65"/>
          <p:cNvPicPr preferRelativeResize="0"/>
          <p:nvPr/>
        </p:nvPicPr>
        <p:blipFill>
          <a:blip r:embed="rId4">
            <a:alphaModFix/>
          </a:blip>
          <a:stretch>
            <a:fillRect/>
          </a:stretch>
        </p:blipFill>
        <p:spPr>
          <a:xfrm>
            <a:off x="4168425" y="1602350"/>
            <a:ext cx="807150" cy="8071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530" name="Shape 530"/>
        <p:cNvGrpSpPr/>
        <p:nvPr/>
      </p:nvGrpSpPr>
      <p:grpSpPr>
        <a:xfrm>
          <a:off x="0" y="0"/>
          <a:ext cx="0" cy="0"/>
          <a:chOff x="0" y="0"/>
          <a:chExt cx="0" cy="0"/>
        </a:xfrm>
      </p:grpSpPr>
      <p:sp>
        <p:nvSpPr>
          <p:cNvPr id="531" name="Google Shape;531;p66"/>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600">
                <a:solidFill>
                  <a:srgbClr val="121212"/>
                </a:solidFill>
                <a:latin typeface="Anton"/>
                <a:ea typeface="Anton"/>
                <a:cs typeface="Anton"/>
                <a:sym typeface="Anton"/>
              </a:rPr>
              <a:t>#DEMOCRATIZANDOLAEDUCACIÓN</a:t>
            </a:r>
            <a:endParaRPr i="1" sz="3600">
              <a:solidFill>
                <a:srgbClr val="121212"/>
              </a:solidFill>
              <a:latin typeface="Anton"/>
              <a:ea typeface="Anton"/>
              <a:cs typeface="Anton"/>
              <a:sym typeface="Anton"/>
            </a:endParaRPr>
          </a:p>
        </p:txBody>
      </p:sp>
      <p:pic>
        <p:nvPicPr>
          <p:cNvPr id="532" name="Google Shape;532;p66"/>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9"/>
          <p:cNvSpPr txBox="1"/>
          <p:nvPr/>
        </p:nvSpPr>
        <p:spPr>
          <a:xfrm>
            <a:off x="329525" y="1382475"/>
            <a:ext cx="8292000" cy="2640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300"/>
              </a:spcBef>
              <a:spcAft>
                <a:spcPts val="0"/>
              </a:spcAft>
              <a:buClr>
                <a:srgbClr val="3CEFAB"/>
              </a:buClr>
              <a:buSzPts val="1800"/>
              <a:buFont typeface="Helvetica Neue Light"/>
              <a:buChar char="●"/>
            </a:pPr>
            <a:r>
              <a:rPr b="1" i="1" lang="en" sz="1800">
                <a:solidFill>
                  <a:schemeClr val="dk1"/>
                </a:solidFill>
                <a:highlight>
                  <a:schemeClr val="lt1"/>
                </a:highlight>
                <a:latin typeface="Helvetica Neue"/>
                <a:ea typeface="Helvetica Neue"/>
                <a:cs typeface="Helvetica Neue"/>
                <a:sym typeface="Helvetica Neue"/>
              </a:rPr>
              <a:t>Nodemailer</a:t>
            </a:r>
            <a:r>
              <a:rPr lang="en" sz="1800">
                <a:solidFill>
                  <a:schemeClr val="dk1"/>
                </a:solidFill>
                <a:highlight>
                  <a:schemeClr val="lt1"/>
                </a:highlight>
                <a:latin typeface="Helvetica Neue Light"/>
                <a:ea typeface="Helvetica Neue Light"/>
                <a:cs typeface="Helvetica Neue Light"/>
                <a:sym typeface="Helvetica Neue Light"/>
              </a:rPr>
              <a:t> es un módulo para aplicaciones Node que permite el envío de correos electrónicos de forma sencilla.</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1300"/>
              </a:spcBef>
              <a:spcAft>
                <a:spcPts val="0"/>
              </a:spcAft>
              <a:buClr>
                <a:srgbClr val="3CEFAB"/>
              </a:buClr>
              <a:buSzPts val="1800"/>
              <a:buFont typeface="Helvetica Neue Light"/>
              <a:buChar char="●"/>
            </a:pPr>
            <a:r>
              <a:rPr lang="en" sz="1800">
                <a:solidFill>
                  <a:schemeClr val="dk1"/>
                </a:solidFill>
                <a:highlight>
                  <a:schemeClr val="lt1"/>
                </a:highlight>
                <a:latin typeface="Helvetica Neue Light"/>
                <a:ea typeface="Helvetica Neue Light"/>
                <a:cs typeface="Helvetica Neue Light"/>
                <a:sym typeface="Helvetica Neue Light"/>
              </a:rPr>
              <a:t>El proyecto comenzó en 2010 cuando no había una opción sensata para enviar mensajes de correo electrónico. </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1300"/>
              </a:spcBef>
              <a:spcAft>
                <a:spcPts val="1000"/>
              </a:spcAft>
              <a:buClr>
                <a:srgbClr val="3CEFAB"/>
              </a:buClr>
              <a:buSzPts val="1800"/>
              <a:buFont typeface="Helvetica Neue Light"/>
              <a:buChar char="●"/>
            </a:pPr>
            <a:r>
              <a:rPr lang="en" sz="1800">
                <a:solidFill>
                  <a:schemeClr val="dk1"/>
                </a:solidFill>
                <a:highlight>
                  <a:schemeClr val="lt1"/>
                </a:highlight>
                <a:latin typeface="Helvetica Neue Light"/>
                <a:ea typeface="Helvetica Neue Light"/>
                <a:cs typeface="Helvetica Neue Light"/>
                <a:sym typeface="Helvetica Neue Light"/>
              </a:rPr>
              <a:t>Hoy es la solución a la que la mayoría de los usuarios de Node recurren por defecto.</a:t>
            </a:r>
            <a:endParaRPr sz="1800">
              <a:solidFill>
                <a:schemeClr val="dk1"/>
              </a:solidFill>
              <a:highlight>
                <a:schemeClr val="lt1"/>
              </a:highlight>
              <a:latin typeface="Helvetica Neue Light"/>
              <a:ea typeface="Helvetica Neue Light"/>
              <a:cs typeface="Helvetica Neue Light"/>
              <a:sym typeface="Helvetica Neue Light"/>
            </a:endParaRPr>
          </a:p>
        </p:txBody>
      </p:sp>
      <p:sp>
        <p:nvSpPr>
          <p:cNvPr id="141" name="Google Shape;141;p29"/>
          <p:cNvSpPr txBox="1"/>
          <p:nvPr/>
        </p:nvSpPr>
        <p:spPr>
          <a:xfrm>
            <a:off x="1180500" y="2385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¿De qué se trata?</a:t>
            </a:r>
            <a:endParaRPr i="1" sz="3600">
              <a:latin typeface="Anton"/>
              <a:ea typeface="Anton"/>
              <a:cs typeface="Anton"/>
              <a:sym typeface="Anton"/>
            </a:endParaRPr>
          </a:p>
        </p:txBody>
      </p:sp>
      <p:pic>
        <p:nvPicPr>
          <p:cNvPr id="142" name="Google Shape;142;p2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43" name="Google Shape;143;p29"/>
          <p:cNvPicPr preferRelativeResize="0"/>
          <p:nvPr/>
        </p:nvPicPr>
        <p:blipFill>
          <a:blip r:embed="rId4">
            <a:alphaModFix/>
          </a:blip>
          <a:stretch>
            <a:fillRect/>
          </a:stretch>
        </p:blipFill>
        <p:spPr>
          <a:xfrm>
            <a:off x="8237825" y="91375"/>
            <a:ext cx="762900" cy="762900"/>
          </a:xfrm>
          <a:prstGeom prst="rect">
            <a:avLst/>
          </a:prstGeom>
          <a:noFill/>
          <a:ln>
            <a:noFill/>
          </a:ln>
        </p:spPr>
      </p:pic>
      <p:pic>
        <p:nvPicPr>
          <p:cNvPr id="144" name="Google Shape;144;p29"/>
          <p:cNvPicPr preferRelativeResize="0"/>
          <p:nvPr/>
        </p:nvPicPr>
        <p:blipFill>
          <a:blip r:embed="rId5">
            <a:alphaModFix/>
          </a:blip>
          <a:stretch>
            <a:fillRect/>
          </a:stretch>
        </p:blipFill>
        <p:spPr>
          <a:xfrm>
            <a:off x="154450" y="111800"/>
            <a:ext cx="846400" cy="722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30"/>
          <p:cNvSpPr txBox="1"/>
          <p:nvPr/>
        </p:nvSpPr>
        <p:spPr>
          <a:xfrm>
            <a:off x="329525" y="849075"/>
            <a:ext cx="8424900" cy="42555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rgbClr val="3CEFAB"/>
              </a:buClr>
              <a:buSzPts val="1800"/>
              <a:buFont typeface="Helvetica Neue Light"/>
              <a:buChar char="●"/>
            </a:pPr>
            <a:r>
              <a:rPr lang="en" sz="1800">
                <a:solidFill>
                  <a:schemeClr val="dk1"/>
                </a:solidFill>
                <a:highlight>
                  <a:schemeClr val="lt1"/>
                </a:highlight>
                <a:latin typeface="Helvetica Neue Light"/>
                <a:ea typeface="Helvetica Neue Light"/>
                <a:cs typeface="Helvetica Neue Light"/>
                <a:sym typeface="Helvetica Neue Light"/>
              </a:rPr>
              <a:t>Implementación en un solo módulo con </a:t>
            </a:r>
            <a:r>
              <a:rPr lang="en" sz="1800">
                <a:solidFill>
                  <a:schemeClr val="dk1"/>
                </a:solidFill>
                <a:highlight>
                  <a:srgbClr val="00FFFF"/>
                </a:highlight>
                <a:latin typeface="Helvetica Neue Light"/>
                <a:ea typeface="Helvetica Neue Light"/>
                <a:cs typeface="Helvetica Neue Light"/>
                <a:sym typeface="Helvetica Neue Light"/>
              </a:rPr>
              <a:t>cero dependencias</a:t>
            </a:r>
            <a:r>
              <a:rPr lang="en" sz="1800">
                <a:solidFill>
                  <a:schemeClr val="dk1"/>
                </a:solidFill>
                <a:highlight>
                  <a:schemeClr val="lt1"/>
                </a:highlight>
                <a:latin typeface="Helvetica Neue Light"/>
                <a:ea typeface="Helvetica Neue Light"/>
                <a:cs typeface="Helvetica Neue Light"/>
                <a:sym typeface="Helvetica Neue Light"/>
              </a:rPr>
              <a:t>.</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0"/>
              </a:spcAft>
              <a:buClr>
                <a:srgbClr val="3CEFAB"/>
              </a:buClr>
              <a:buSzPts val="1800"/>
              <a:buFont typeface="Helvetica Neue Light"/>
              <a:buChar char="●"/>
            </a:pPr>
            <a:r>
              <a:rPr lang="en" sz="1800">
                <a:solidFill>
                  <a:schemeClr val="dk1"/>
                </a:solidFill>
                <a:highlight>
                  <a:schemeClr val="lt1"/>
                </a:highlight>
                <a:latin typeface="Helvetica Neue Light"/>
                <a:ea typeface="Helvetica Neue Light"/>
                <a:cs typeface="Helvetica Neue Light"/>
                <a:sym typeface="Helvetica Neue Light"/>
              </a:rPr>
              <a:t>Gran foco en la seguridad.</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0"/>
              </a:spcAft>
              <a:buClr>
                <a:srgbClr val="3CEFAB"/>
              </a:buClr>
              <a:buSzPts val="1800"/>
              <a:buFont typeface="Helvetica Neue Light"/>
              <a:buChar char="●"/>
            </a:pPr>
            <a:r>
              <a:rPr lang="en" sz="1800">
                <a:solidFill>
                  <a:schemeClr val="dk1"/>
                </a:solidFill>
                <a:highlight>
                  <a:schemeClr val="lt1"/>
                </a:highlight>
                <a:latin typeface="Helvetica Neue Light"/>
                <a:ea typeface="Helvetica Neue Light"/>
                <a:cs typeface="Helvetica Neue Light"/>
                <a:sym typeface="Helvetica Neue Light"/>
              </a:rPr>
              <a:t>Proxies para conexiones SMTP.</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0"/>
              </a:spcAft>
              <a:buClr>
                <a:srgbClr val="3CEFAB"/>
              </a:buClr>
              <a:buSzPts val="1800"/>
              <a:buFont typeface="Helvetica Neue Light"/>
              <a:buChar char="●"/>
            </a:pPr>
            <a:r>
              <a:rPr lang="en" sz="1800">
                <a:solidFill>
                  <a:schemeClr val="dk1"/>
                </a:solidFill>
                <a:highlight>
                  <a:schemeClr val="lt1"/>
                </a:highlight>
                <a:latin typeface="Helvetica Neue Light"/>
                <a:ea typeface="Helvetica Neue Light"/>
                <a:cs typeface="Helvetica Neue Light"/>
                <a:sym typeface="Helvetica Neue Light"/>
              </a:rPr>
              <a:t>Compatibilidad con</a:t>
            </a:r>
            <a:r>
              <a:rPr lang="en" sz="1800">
                <a:solidFill>
                  <a:schemeClr val="dk1"/>
                </a:solidFill>
                <a:highlight>
                  <a:srgbClr val="00FFFF"/>
                </a:highlight>
                <a:latin typeface="Helvetica Neue Light"/>
                <a:ea typeface="Helvetica Neue Light"/>
                <a:cs typeface="Helvetica Neue Light"/>
                <a:sym typeface="Helvetica Neue Light"/>
              </a:rPr>
              <a:t> Windows: se instala con NPM como cualquier módulo.</a:t>
            </a:r>
            <a:endParaRPr sz="1800">
              <a:solidFill>
                <a:schemeClr val="dk1"/>
              </a:solidFill>
              <a:highlight>
                <a:srgbClr val="00FFFF"/>
              </a:highlight>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0"/>
              </a:spcAft>
              <a:buClr>
                <a:srgbClr val="3CEFAB"/>
              </a:buClr>
              <a:buSzPts val="1800"/>
              <a:buFont typeface="Helvetica Neue Light"/>
              <a:buChar char="●"/>
            </a:pPr>
            <a:r>
              <a:rPr lang="en" sz="1800">
                <a:solidFill>
                  <a:schemeClr val="dk1"/>
                </a:solidFill>
                <a:highlight>
                  <a:schemeClr val="lt1"/>
                </a:highlight>
                <a:latin typeface="Helvetica Neue Light"/>
                <a:ea typeface="Helvetica Neue Light"/>
                <a:cs typeface="Helvetica Neue Light"/>
                <a:sym typeface="Helvetica Neue Light"/>
              </a:rPr>
              <a:t>Compatibilidad con contenido HTML y la alternativa de texto sin formato.</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0"/>
              </a:spcAft>
              <a:buClr>
                <a:srgbClr val="3CEFAB"/>
              </a:buClr>
              <a:buSzPts val="1800"/>
              <a:buFont typeface="Helvetica Neue Light"/>
              <a:buChar char="●"/>
            </a:pPr>
            <a:r>
              <a:rPr lang="en" sz="1800">
                <a:solidFill>
                  <a:schemeClr val="dk1"/>
                </a:solidFill>
                <a:highlight>
                  <a:schemeClr val="lt1"/>
                </a:highlight>
                <a:latin typeface="Helvetica Neue Light"/>
                <a:ea typeface="Helvetica Neue Light"/>
                <a:cs typeface="Helvetica Neue Light"/>
                <a:sym typeface="Helvetica Neue Light"/>
              </a:rPr>
              <a:t>Posibilidad de </a:t>
            </a:r>
            <a:r>
              <a:rPr lang="en" sz="1800">
                <a:solidFill>
                  <a:schemeClr val="dk1"/>
                </a:solidFill>
                <a:highlight>
                  <a:srgbClr val="00FFFF"/>
                </a:highlight>
                <a:latin typeface="Helvetica Neue Light"/>
                <a:ea typeface="Helvetica Neue Light"/>
                <a:cs typeface="Helvetica Neue Light"/>
                <a:sym typeface="Helvetica Neue Light"/>
              </a:rPr>
              <a:t>agregar archivos adjuntos a los mensaje</a:t>
            </a:r>
            <a:r>
              <a:rPr lang="en" sz="1800">
                <a:solidFill>
                  <a:schemeClr val="dk1"/>
                </a:solidFill>
                <a:highlight>
                  <a:schemeClr val="lt1"/>
                </a:highlight>
                <a:latin typeface="Helvetica Neue Light"/>
                <a:ea typeface="Helvetica Neue Light"/>
                <a:cs typeface="Helvetica Neue Light"/>
                <a:sym typeface="Helvetica Neue Light"/>
              </a:rPr>
              <a:t>s.</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0"/>
              </a:spcAft>
              <a:buClr>
                <a:srgbClr val="3CEFAB"/>
              </a:buClr>
              <a:buSzPts val="1800"/>
              <a:buFont typeface="Helvetica Neue Light"/>
              <a:buChar char="●"/>
            </a:pPr>
            <a:r>
              <a:rPr lang="en" sz="1800">
                <a:solidFill>
                  <a:schemeClr val="dk1"/>
                </a:solidFill>
                <a:highlight>
                  <a:schemeClr val="lt1"/>
                </a:highlight>
                <a:latin typeface="Helvetica Neue Light"/>
                <a:ea typeface="Helvetica Neue Light"/>
                <a:cs typeface="Helvetica Neue Light"/>
                <a:sym typeface="Helvetica Neue Light"/>
              </a:rPr>
              <a:t>Entrega segura de correo electrónico utilizando TLS / STARTTLS.</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0"/>
              </a:spcAft>
              <a:buClr>
                <a:srgbClr val="3CEFAB"/>
              </a:buClr>
              <a:buSzPts val="1800"/>
              <a:buFont typeface="Helvetica Neue Light"/>
              <a:buChar char="●"/>
            </a:pPr>
            <a:r>
              <a:rPr lang="en" sz="1800">
                <a:solidFill>
                  <a:schemeClr val="dk1"/>
                </a:solidFill>
                <a:highlight>
                  <a:srgbClr val="00FFFF"/>
                </a:highlight>
                <a:latin typeface="Helvetica Neue Light"/>
                <a:ea typeface="Helvetica Neue Light"/>
                <a:cs typeface="Helvetica Neue Light"/>
                <a:sym typeface="Helvetica Neue Light"/>
              </a:rPr>
              <a:t>Diferentes métodos de transporte además del soporte SMTP incorporado.</a:t>
            </a:r>
            <a:endParaRPr sz="1800">
              <a:solidFill>
                <a:schemeClr val="dk1"/>
              </a:solidFill>
              <a:highlight>
                <a:srgbClr val="00FFFF"/>
              </a:highlight>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1000"/>
              </a:spcAft>
              <a:buClr>
                <a:srgbClr val="3CEFAB"/>
              </a:buClr>
              <a:buSzPts val="1800"/>
              <a:buFont typeface="Helvetica Neue Light"/>
              <a:buChar char="●"/>
            </a:pPr>
            <a:r>
              <a:rPr lang="en" sz="1800">
                <a:solidFill>
                  <a:schemeClr val="dk1"/>
                </a:solidFill>
                <a:highlight>
                  <a:schemeClr val="lt1"/>
                </a:highlight>
                <a:latin typeface="Helvetica Neue Light"/>
                <a:ea typeface="Helvetica Neue Light"/>
                <a:cs typeface="Helvetica Neue Light"/>
                <a:sym typeface="Helvetica Neue Light"/>
              </a:rPr>
              <a:t>Autenticación Sane OAuth2.</a:t>
            </a:r>
            <a:endParaRPr sz="1800">
              <a:solidFill>
                <a:schemeClr val="dk1"/>
              </a:solidFill>
              <a:highlight>
                <a:schemeClr val="lt1"/>
              </a:highlight>
              <a:latin typeface="Helvetica Neue Light"/>
              <a:ea typeface="Helvetica Neue Light"/>
              <a:cs typeface="Helvetica Neue Light"/>
              <a:sym typeface="Helvetica Neue Light"/>
            </a:endParaRPr>
          </a:p>
        </p:txBody>
      </p:sp>
      <p:sp>
        <p:nvSpPr>
          <p:cNvPr id="150" name="Google Shape;150;p30"/>
          <p:cNvSpPr txBox="1"/>
          <p:nvPr/>
        </p:nvSpPr>
        <p:spPr>
          <a:xfrm>
            <a:off x="11805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Algunas características</a:t>
            </a:r>
            <a:endParaRPr i="1" sz="3600">
              <a:latin typeface="Anton"/>
              <a:ea typeface="Anton"/>
              <a:cs typeface="Anton"/>
              <a:sym typeface="Anton"/>
            </a:endParaRPr>
          </a:p>
        </p:txBody>
      </p:sp>
      <p:pic>
        <p:nvPicPr>
          <p:cNvPr id="151" name="Google Shape;151;p30"/>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52" name="Google Shape;152;p30"/>
          <p:cNvPicPr preferRelativeResize="0"/>
          <p:nvPr/>
        </p:nvPicPr>
        <p:blipFill>
          <a:blip r:embed="rId4">
            <a:alphaModFix/>
          </a:blip>
          <a:stretch>
            <a:fillRect/>
          </a:stretch>
        </p:blipFill>
        <p:spPr>
          <a:xfrm>
            <a:off x="8237825" y="91375"/>
            <a:ext cx="762900" cy="762900"/>
          </a:xfrm>
          <a:prstGeom prst="rect">
            <a:avLst/>
          </a:prstGeom>
          <a:noFill/>
          <a:ln>
            <a:noFill/>
          </a:ln>
        </p:spPr>
      </p:pic>
      <p:pic>
        <p:nvPicPr>
          <p:cNvPr id="153" name="Google Shape;153;p30"/>
          <p:cNvPicPr preferRelativeResize="0"/>
          <p:nvPr/>
        </p:nvPicPr>
        <p:blipFill>
          <a:blip r:embed="rId5">
            <a:alphaModFix/>
          </a:blip>
          <a:stretch>
            <a:fillRect/>
          </a:stretch>
        </p:blipFill>
        <p:spPr>
          <a:xfrm>
            <a:off x="169075" y="225986"/>
            <a:ext cx="918301" cy="459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157" name="Shape 157"/>
        <p:cNvGrpSpPr/>
        <p:nvPr/>
      </p:nvGrpSpPr>
      <p:grpSpPr>
        <a:xfrm>
          <a:off x="0" y="0"/>
          <a:ext cx="0" cy="0"/>
          <a:chOff x="0" y="0"/>
          <a:chExt cx="0" cy="0"/>
        </a:xfrm>
      </p:grpSpPr>
      <p:sp>
        <p:nvSpPr>
          <p:cNvPr id="158" name="Google Shape;158;p31"/>
          <p:cNvSpPr txBox="1"/>
          <p:nvPr/>
        </p:nvSpPr>
        <p:spPr>
          <a:xfrm>
            <a:off x="1296000" y="2077200"/>
            <a:ext cx="6552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ENVIAR MAILS CON SERVIDOR ETHEREAL</a:t>
            </a:r>
            <a:endParaRPr i="1" sz="3600">
              <a:latin typeface="Anton"/>
              <a:ea typeface="Anton"/>
              <a:cs typeface="Anton"/>
              <a:sym typeface="Anton"/>
            </a:endParaRPr>
          </a:p>
        </p:txBody>
      </p:sp>
      <p:pic>
        <p:nvPicPr>
          <p:cNvPr id="159" name="Google Shape;159;p31"/>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32"/>
          <p:cNvPicPr preferRelativeResize="0"/>
          <p:nvPr/>
        </p:nvPicPr>
        <p:blipFill rotWithShape="1">
          <a:blip r:embed="rId3">
            <a:alphaModFix/>
          </a:blip>
          <a:srcRect b="0" l="0" r="1078" t="8675"/>
          <a:stretch/>
        </p:blipFill>
        <p:spPr>
          <a:xfrm>
            <a:off x="194350" y="2320000"/>
            <a:ext cx="4701124" cy="2332701"/>
          </a:xfrm>
          <a:prstGeom prst="rect">
            <a:avLst/>
          </a:prstGeom>
          <a:noFill/>
          <a:ln cap="flat" cmpd="sng" w="19050">
            <a:solidFill>
              <a:schemeClr val="dk2"/>
            </a:solidFill>
            <a:prstDash val="solid"/>
            <a:round/>
            <a:headEnd len="sm" w="sm" type="none"/>
            <a:tailEnd len="sm" w="sm" type="none"/>
          </a:ln>
        </p:spPr>
      </p:pic>
      <p:grpSp>
        <p:nvGrpSpPr>
          <p:cNvPr id="165" name="Google Shape;165;p32"/>
          <p:cNvGrpSpPr/>
          <p:nvPr/>
        </p:nvGrpSpPr>
        <p:grpSpPr>
          <a:xfrm>
            <a:off x="4269417" y="2700488"/>
            <a:ext cx="4678697" cy="2332710"/>
            <a:chOff x="3067475" y="2727100"/>
            <a:chExt cx="4282952" cy="2135399"/>
          </a:xfrm>
        </p:grpSpPr>
        <p:pic>
          <p:nvPicPr>
            <p:cNvPr id="166" name="Google Shape;166;p32"/>
            <p:cNvPicPr preferRelativeResize="0"/>
            <p:nvPr/>
          </p:nvPicPr>
          <p:blipFill rotWithShape="1">
            <a:blip r:embed="rId4">
              <a:alphaModFix/>
            </a:blip>
            <a:srcRect b="0" l="0" r="1136" t="8298"/>
            <a:stretch/>
          </p:blipFill>
          <p:spPr>
            <a:xfrm>
              <a:off x="3067475" y="2727100"/>
              <a:ext cx="4282952" cy="2135399"/>
            </a:xfrm>
            <a:prstGeom prst="rect">
              <a:avLst/>
            </a:prstGeom>
            <a:noFill/>
            <a:ln cap="flat" cmpd="sng" w="19050">
              <a:solidFill>
                <a:schemeClr val="dk2"/>
              </a:solidFill>
              <a:prstDash val="solid"/>
              <a:round/>
              <a:headEnd len="sm" w="sm" type="none"/>
              <a:tailEnd len="sm" w="sm" type="none"/>
            </a:ln>
          </p:spPr>
        </p:pic>
        <p:sp>
          <p:nvSpPr>
            <p:cNvPr id="167" name="Google Shape;167;p32"/>
            <p:cNvSpPr/>
            <p:nvPr/>
          </p:nvSpPr>
          <p:spPr>
            <a:xfrm rot="-10301636">
              <a:off x="5745277" y="4340039"/>
              <a:ext cx="317733" cy="100976"/>
            </a:xfrm>
            <a:prstGeom prst="rightArrow">
              <a:avLst>
                <a:gd fmla="val 50000" name="adj1"/>
                <a:gd fmla="val 50000" name="adj2"/>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 name="Google Shape;168;p32"/>
          <p:cNvSpPr txBox="1"/>
          <p:nvPr/>
        </p:nvSpPr>
        <p:spPr>
          <a:xfrm>
            <a:off x="329525" y="620475"/>
            <a:ext cx="8292000" cy="9699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300"/>
              </a:spcBef>
              <a:spcAft>
                <a:spcPts val="0"/>
              </a:spcAft>
              <a:buClr>
                <a:srgbClr val="3CEFAB"/>
              </a:buClr>
              <a:buSzPts val="1600"/>
              <a:buFont typeface="Helvetica Neue"/>
              <a:buAutoNum type="arabicPeriod"/>
            </a:pPr>
            <a:r>
              <a:rPr lang="en" sz="1600">
                <a:solidFill>
                  <a:schemeClr val="dk1"/>
                </a:solidFill>
                <a:highlight>
                  <a:schemeClr val="lt1"/>
                </a:highlight>
                <a:latin typeface="Helvetica Neue Light"/>
                <a:ea typeface="Helvetica Neue Light"/>
                <a:cs typeface="Helvetica Neue Light"/>
                <a:sym typeface="Helvetica Neue Light"/>
              </a:rPr>
              <a:t>Ingresamos a la página de la documentación de Nodemailer desde </a:t>
            </a:r>
            <a:r>
              <a:rPr lang="en" sz="1600" u="sng">
                <a:solidFill>
                  <a:schemeClr val="hlink"/>
                </a:solidFill>
                <a:highlight>
                  <a:schemeClr val="lt1"/>
                </a:highlight>
                <a:latin typeface="Helvetica Neue Light"/>
                <a:ea typeface="Helvetica Neue Light"/>
                <a:cs typeface="Helvetica Neue Light"/>
                <a:sym typeface="Helvetica Neue Light"/>
                <a:hlinkClick r:id="rId5"/>
              </a:rPr>
              <a:t>https://nodemailer.com</a:t>
            </a:r>
            <a:r>
              <a:rPr lang="en" sz="1600">
                <a:solidFill>
                  <a:schemeClr val="dk1"/>
                </a:solidFill>
                <a:highlight>
                  <a:schemeClr val="lt1"/>
                </a:highlight>
                <a:latin typeface="Helvetica Neue Light"/>
                <a:ea typeface="Helvetica Neue Light"/>
                <a:cs typeface="Helvetica Neue Light"/>
                <a:sym typeface="Helvetica Neue Light"/>
              </a:rPr>
              <a:t>.</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l">
              <a:lnSpc>
                <a:spcPct val="115000"/>
              </a:lnSpc>
              <a:spcBef>
                <a:spcPts val="1300"/>
              </a:spcBef>
              <a:spcAft>
                <a:spcPts val="1000"/>
              </a:spcAft>
              <a:buClr>
                <a:srgbClr val="3CEFAB"/>
              </a:buClr>
              <a:buSzPts val="1600"/>
              <a:buFont typeface="Helvetica Neue"/>
              <a:buAutoNum type="arabicPeriod"/>
            </a:pPr>
            <a:r>
              <a:rPr lang="en" sz="1600">
                <a:solidFill>
                  <a:schemeClr val="dk1"/>
                </a:solidFill>
                <a:highlight>
                  <a:schemeClr val="lt1"/>
                </a:highlight>
                <a:latin typeface="Helvetica Neue Light"/>
                <a:ea typeface="Helvetica Neue Light"/>
                <a:cs typeface="Helvetica Neue Light"/>
                <a:sym typeface="Helvetica Neue Light"/>
              </a:rPr>
              <a:t>Nos dirigimos a </a:t>
            </a:r>
            <a:r>
              <a:rPr lang="en" sz="1600" u="sng">
                <a:solidFill>
                  <a:schemeClr val="hlink"/>
                </a:solidFill>
                <a:highlight>
                  <a:schemeClr val="lt1"/>
                </a:highlight>
                <a:latin typeface="Helvetica Neue Light"/>
                <a:ea typeface="Helvetica Neue Light"/>
                <a:cs typeface="Helvetica Neue Light"/>
                <a:sym typeface="Helvetica Neue Light"/>
                <a:hlinkClick r:id="rId6"/>
              </a:rPr>
              <a:t>Ethereal.email</a:t>
            </a:r>
            <a:r>
              <a:rPr lang="en" sz="1600">
                <a:solidFill>
                  <a:schemeClr val="dk1"/>
                </a:solidFill>
                <a:highlight>
                  <a:schemeClr val="lt1"/>
                </a:highlight>
                <a:latin typeface="Helvetica Neue Light"/>
                <a:ea typeface="Helvetica Neue Light"/>
                <a:cs typeface="Helvetica Neue Light"/>
                <a:sym typeface="Helvetica Neue Light"/>
              </a:rPr>
              <a:t> (servidor SMPT sin autenticación), donde crearemos una cuenta de mail de testing para luego probar el módulo Nodemailer en nuestro proyecto.</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169" name="Google Shape;169;p32"/>
          <p:cNvSpPr txBox="1"/>
          <p:nvPr/>
        </p:nvSpPr>
        <p:spPr>
          <a:xfrm>
            <a:off x="1104300" y="9480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Comenzando con Nodemailer</a:t>
            </a:r>
            <a:endParaRPr i="1" sz="3600">
              <a:latin typeface="Anton"/>
              <a:ea typeface="Anton"/>
              <a:cs typeface="Anton"/>
              <a:sym typeface="Anton"/>
            </a:endParaRPr>
          </a:p>
        </p:txBody>
      </p:sp>
      <p:pic>
        <p:nvPicPr>
          <p:cNvPr id="170" name="Google Shape;170;p32"/>
          <p:cNvPicPr preferRelativeResize="0"/>
          <p:nvPr/>
        </p:nvPicPr>
        <p:blipFill>
          <a:blip r:embed="rId7">
            <a:alphaModFix/>
          </a:blip>
          <a:stretch>
            <a:fillRect/>
          </a:stretch>
        </p:blipFill>
        <p:spPr>
          <a:xfrm>
            <a:off x="7567925" y="4659625"/>
            <a:ext cx="1186526" cy="330675"/>
          </a:xfrm>
          <a:prstGeom prst="rect">
            <a:avLst/>
          </a:prstGeom>
          <a:noFill/>
          <a:ln>
            <a:noFill/>
          </a:ln>
        </p:spPr>
      </p:pic>
      <p:sp>
        <p:nvSpPr>
          <p:cNvPr id="171" name="Google Shape;171;p32"/>
          <p:cNvSpPr/>
          <p:nvPr/>
        </p:nvSpPr>
        <p:spPr>
          <a:xfrm>
            <a:off x="2645709" y="4703499"/>
            <a:ext cx="253500" cy="253500"/>
          </a:xfrm>
          <a:prstGeom prst="downArrow">
            <a:avLst>
              <a:gd fmla="val 50000" name="adj1"/>
              <a:gd fmla="val 50000" name="adj2"/>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2" name="Google Shape;172;p32"/>
          <p:cNvPicPr preferRelativeResize="0"/>
          <p:nvPr/>
        </p:nvPicPr>
        <p:blipFill>
          <a:blip r:embed="rId8">
            <a:alphaModFix/>
          </a:blip>
          <a:stretch>
            <a:fillRect/>
          </a:stretch>
        </p:blipFill>
        <p:spPr>
          <a:xfrm>
            <a:off x="169075" y="225986"/>
            <a:ext cx="918301" cy="459150"/>
          </a:xfrm>
          <a:prstGeom prst="rect">
            <a:avLst/>
          </a:prstGeom>
          <a:noFill/>
          <a:ln>
            <a:noFill/>
          </a:ln>
        </p:spPr>
      </p:pic>
      <p:pic>
        <p:nvPicPr>
          <p:cNvPr id="173" name="Google Shape;173;p32"/>
          <p:cNvPicPr preferRelativeResize="0"/>
          <p:nvPr/>
        </p:nvPicPr>
        <p:blipFill rotWithShape="1">
          <a:blip r:embed="rId9">
            <a:alphaModFix/>
          </a:blip>
          <a:srcRect b="0" l="0" r="0" t="0"/>
          <a:stretch/>
        </p:blipFill>
        <p:spPr>
          <a:xfrm>
            <a:off x="7532150" y="26371"/>
            <a:ext cx="1634174" cy="639850"/>
          </a:xfrm>
          <a:prstGeom prst="rect">
            <a:avLst/>
          </a:prstGeom>
          <a:noFill/>
          <a:ln>
            <a:noFill/>
          </a:ln>
        </p:spPr>
      </p:pic>
      <p:sp>
        <p:nvSpPr>
          <p:cNvPr id="174" name="Google Shape;174;p32"/>
          <p:cNvSpPr txBox="1"/>
          <p:nvPr/>
        </p:nvSpPr>
        <p:spPr>
          <a:xfrm>
            <a:off x="-437900" y="4721788"/>
            <a:ext cx="3000000" cy="3693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1300"/>
              </a:spcBef>
              <a:spcAft>
                <a:spcPts val="1000"/>
              </a:spcAft>
              <a:buNone/>
            </a:pPr>
            <a:r>
              <a:rPr i="1" lang="en" sz="1200">
                <a:solidFill>
                  <a:schemeClr val="dk1"/>
                </a:solidFill>
                <a:highlight>
                  <a:schemeClr val="lt1"/>
                </a:highlight>
                <a:latin typeface="Helvetica Neue Light"/>
                <a:ea typeface="Helvetica Neue Light"/>
                <a:cs typeface="Helvetica Neue Light"/>
                <a:sym typeface="Helvetica Neue Light"/>
              </a:rPr>
              <a:t>Bajemos en la página</a:t>
            </a:r>
            <a:endParaRPr i="1" sz="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grpSp>
        <p:nvGrpSpPr>
          <p:cNvPr id="179" name="Google Shape;179;p33"/>
          <p:cNvGrpSpPr/>
          <p:nvPr/>
        </p:nvGrpSpPr>
        <p:grpSpPr>
          <a:xfrm>
            <a:off x="126510" y="2627750"/>
            <a:ext cx="4332852" cy="2180700"/>
            <a:chOff x="152400" y="2399150"/>
            <a:chExt cx="4332852" cy="2180700"/>
          </a:xfrm>
        </p:grpSpPr>
        <p:pic>
          <p:nvPicPr>
            <p:cNvPr id="180" name="Google Shape;180;p33"/>
            <p:cNvPicPr preferRelativeResize="0"/>
            <p:nvPr/>
          </p:nvPicPr>
          <p:blipFill rotWithShape="1">
            <a:blip r:embed="rId3">
              <a:alphaModFix/>
            </a:blip>
            <a:srcRect b="0" l="0" r="1739" t="7986"/>
            <a:stretch/>
          </p:blipFill>
          <p:spPr>
            <a:xfrm>
              <a:off x="152400" y="2399150"/>
              <a:ext cx="4332852" cy="2180700"/>
            </a:xfrm>
            <a:prstGeom prst="rect">
              <a:avLst/>
            </a:prstGeom>
            <a:noFill/>
            <a:ln cap="flat" cmpd="sng" w="19050">
              <a:solidFill>
                <a:schemeClr val="dk2"/>
              </a:solidFill>
              <a:prstDash val="solid"/>
              <a:round/>
              <a:headEnd len="sm" w="sm" type="none"/>
              <a:tailEnd len="sm" w="sm" type="none"/>
            </a:ln>
          </p:spPr>
        </p:pic>
        <p:sp>
          <p:nvSpPr>
            <p:cNvPr id="181" name="Google Shape;181;p33"/>
            <p:cNvSpPr/>
            <p:nvPr/>
          </p:nvSpPr>
          <p:spPr>
            <a:xfrm>
              <a:off x="1662502" y="2808579"/>
              <a:ext cx="624600" cy="1839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2" name="Google Shape;182;p33"/>
          <p:cNvPicPr preferRelativeResize="0"/>
          <p:nvPr/>
        </p:nvPicPr>
        <p:blipFill rotWithShape="1">
          <a:blip r:embed="rId4">
            <a:alphaModFix/>
          </a:blip>
          <a:srcRect b="0" l="0" r="1613" t="10152"/>
          <a:stretch/>
        </p:blipFill>
        <p:spPr>
          <a:xfrm>
            <a:off x="4534075" y="2625175"/>
            <a:ext cx="4499704" cy="2180701"/>
          </a:xfrm>
          <a:prstGeom prst="rect">
            <a:avLst/>
          </a:prstGeom>
          <a:noFill/>
          <a:ln cap="flat" cmpd="sng" w="19050">
            <a:solidFill>
              <a:schemeClr val="dk2"/>
            </a:solidFill>
            <a:prstDash val="solid"/>
            <a:round/>
            <a:headEnd len="sm" w="sm" type="none"/>
            <a:tailEnd len="sm" w="sm" type="none"/>
          </a:ln>
        </p:spPr>
      </p:pic>
      <p:sp>
        <p:nvSpPr>
          <p:cNvPr id="183" name="Google Shape;183;p33"/>
          <p:cNvSpPr/>
          <p:nvPr/>
        </p:nvSpPr>
        <p:spPr>
          <a:xfrm>
            <a:off x="4334600" y="3571400"/>
            <a:ext cx="388500" cy="293400"/>
          </a:xfrm>
          <a:prstGeom prst="rightArrow">
            <a:avLst>
              <a:gd fmla="val 50000" name="adj1"/>
              <a:gd fmla="val 50000" name="adj2"/>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3"/>
          <p:cNvSpPr txBox="1"/>
          <p:nvPr/>
        </p:nvSpPr>
        <p:spPr>
          <a:xfrm>
            <a:off x="329525" y="925275"/>
            <a:ext cx="8766600" cy="9699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1300"/>
              </a:spcBef>
              <a:spcAft>
                <a:spcPts val="0"/>
              </a:spcAft>
              <a:buClr>
                <a:srgbClr val="3CEFAB"/>
              </a:buClr>
              <a:buSzPts val="1700"/>
              <a:buFont typeface="Helvetica Neue"/>
              <a:buAutoNum type="arabicPeriod" startAt="3"/>
            </a:pPr>
            <a:r>
              <a:rPr lang="en" sz="1700">
                <a:solidFill>
                  <a:schemeClr val="dk1"/>
                </a:solidFill>
                <a:highlight>
                  <a:schemeClr val="lt1"/>
                </a:highlight>
                <a:latin typeface="Helvetica Neue Light"/>
                <a:ea typeface="Helvetica Neue Light"/>
                <a:cs typeface="Helvetica Neue Light"/>
                <a:sym typeface="Helvetica Neue Light"/>
              </a:rPr>
              <a:t>Una vez allí, clickeamos en el botón “Create a Ethereal Account” para crear una cuenta..</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15000"/>
              </a:lnSpc>
              <a:spcBef>
                <a:spcPts val="1300"/>
              </a:spcBef>
              <a:spcAft>
                <a:spcPts val="1000"/>
              </a:spcAft>
              <a:buClr>
                <a:srgbClr val="3CEFAB"/>
              </a:buClr>
              <a:buSzPts val="1700"/>
              <a:buFont typeface="Helvetica Neue"/>
              <a:buAutoNum type="arabicPeriod" startAt="3"/>
            </a:pPr>
            <a:r>
              <a:rPr lang="en" sz="1700">
                <a:solidFill>
                  <a:schemeClr val="dk1"/>
                </a:solidFill>
                <a:highlight>
                  <a:schemeClr val="lt1"/>
                </a:highlight>
                <a:latin typeface="Helvetica Neue Light"/>
                <a:ea typeface="Helvetica Neue Light"/>
                <a:cs typeface="Helvetica Neue Light"/>
                <a:sym typeface="Helvetica Neue Light"/>
              </a:rPr>
              <a:t>Se genera la cuenta con la que podremos abrirlo desde el botón “Open mailbox”.</a:t>
            </a:r>
            <a:endParaRPr sz="1700">
              <a:solidFill>
                <a:schemeClr val="dk1"/>
              </a:solidFill>
              <a:highlight>
                <a:schemeClr val="lt1"/>
              </a:highlight>
              <a:latin typeface="Helvetica Neue Light"/>
              <a:ea typeface="Helvetica Neue Light"/>
              <a:cs typeface="Helvetica Neue Light"/>
              <a:sym typeface="Helvetica Neue Light"/>
            </a:endParaRPr>
          </a:p>
        </p:txBody>
      </p:sp>
      <p:pic>
        <p:nvPicPr>
          <p:cNvPr id="185" name="Google Shape;185;p33"/>
          <p:cNvPicPr preferRelativeResize="0"/>
          <p:nvPr/>
        </p:nvPicPr>
        <p:blipFill>
          <a:blip r:embed="rId5">
            <a:alphaModFix/>
          </a:blip>
          <a:stretch>
            <a:fillRect/>
          </a:stretch>
        </p:blipFill>
        <p:spPr>
          <a:xfrm>
            <a:off x="7567925" y="4659625"/>
            <a:ext cx="1186526" cy="330675"/>
          </a:xfrm>
          <a:prstGeom prst="rect">
            <a:avLst/>
          </a:prstGeom>
          <a:noFill/>
          <a:ln>
            <a:noFill/>
          </a:ln>
        </p:spPr>
      </p:pic>
      <p:pic>
        <p:nvPicPr>
          <p:cNvPr id="186" name="Google Shape;186;p33"/>
          <p:cNvPicPr preferRelativeResize="0"/>
          <p:nvPr/>
        </p:nvPicPr>
        <p:blipFill>
          <a:blip r:embed="rId6">
            <a:alphaModFix/>
          </a:blip>
          <a:stretch>
            <a:fillRect/>
          </a:stretch>
        </p:blipFill>
        <p:spPr>
          <a:xfrm>
            <a:off x="169075" y="225986"/>
            <a:ext cx="918301" cy="459150"/>
          </a:xfrm>
          <a:prstGeom prst="rect">
            <a:avLst/>
          </a:prstGeom>
          <a:noFill/>
          <a:ln>
            <a:noFill/>
          </a:ln>
        </p:spPr>
      </p:pic>
      <p:sp>
        <p:nvSpPr>
          <p:cNvPr id="187" name="Google Shape;187;p33"/>
          <p:cNvSpPr txBox="1"/>
          <p:nvPr/>
        </p:nvSpPr>
        <p:spPr>
          <a:xfrm>
            <a:off x="1104300" y="9480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Comenzando con Nodemailer</a:t>
            </a:r>
            <a:endParaRPr i="1" sz="3600">
              <a:latin typeface="Anton"/>
              <a:ea typeface="Anton"/>
              <a:cs typeface="Anton"/>
              <a:sym typeface="Anton"/>
            </a:endParaRPr>
          </a:p>
        </p:txBody>
      </p:sp>
      <p:pic>
        <p:nvPicPr>
          <p:cNvPr id="188" name="Google Shape;188;p33"/>
          <p:cNvPicPr preferRelativeResize="0"/>
          <p:nvPr/>
        </p:nvPicPr>
        <p:blipFill rotWithShape="1">
          <a:blip r:embed="rId7">
            <a:alphaModFix/>
          </a:blip>
          <a:srcRect b="0" l="0" r="0" t="0"/>
          <a:stretch/>
        </p:blipFill>
        <p:spPr>
          <a:xfrm>
            <a:off x="7532150" y="26371"/>
            <a:ext cx="1634174" cy="639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